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64" r:id="rId2"/>
  </p:sldMasterIdLst>
  <p:notesMasterIdLst>
    <p:notesMasterId r:id="rId72"/>
  </p:notesMasterIdLst>
  <p:handoutMasterIdLst>
    <p:handoutMasterId r:id="rId73"/>
  </p:handoutMasterIdLst>
  <p:sldIdLst>
    <p:sldId id="296" r:id="rId3"/>
    <p:sldId id="314" r:id="rId4"/>
    <p:sldId id="342" r:id="rId5"/>
    <p:sldId id="435" r:id="rId6"/>
    <p:sldId id="343" r:id="rId7"/>
    <p:sldId id="366" r:id="rId8"/>
    <p:sldId id="365" r:id="rId9"/>
    <p:sldId id="413" r:id="rId10"/>
    <p:sldId id="411" r:id="rId11"/>
    <p:sldId id="436" r:id="rId12"/>
    <p:sldId id="412" r:id="rId13"/>
    <p:sldId id="431" r:id="rId14"/>
    <p:sldId id="437" r:id="rId15"/>
    <p:sldId id="422" r:id="rId16"/>
    <p:sldId id="433" r:id="rId17"/>
    <p:sldId id="434" r:id="rId18"/>
    <p:sldId id="423" r:id="rId19"/>
    <p:sldId id="424" r:id="rId20"/>
    <p:sldId id="425" r:id="rId21"/>
    <p:sldId id="426" r:id="rId22"/>
    <p:sldId id="427" r:id="rId23"/>
    <p:sldId id="428" r:id="rId24"/>
    <p:sldId id="429" r:id="rId25"/>
    <p:sldId id="430" r:id="rId26"/>
    <p:sldId id="346" r:id="rId27"/>
    <p:sldId id="403" r:id="rId28"/>
    <p:sldId id="440" r:id="rId29"/>
    <p:sldId id="395" r:id="rId30"/>
    <p:sldId id="409" r:id="rId31"/>
    <p:sldId id="410" r:id="rId32"/>
    <p:sldId id="401" r:id="rId33"/>
    <p:sldId id="414" r:id="rId34"/>
    <p:sldId id="417" r:id="rId35"/>
    <p:sldId id="441" r:id="rId36"/>
    <p:sldId id="448" r:id="rId37"/>
    <p:sldId id="449" r:id="rId38"/>
    <p:sldId id="450" r:id="rId39"/>
    <p:sldId id="451" r:id="rId40"/>
    <p:sldId id="453" r:id="rId41"/>
    <p:sldId id="454" r:id="rId42"/>
    <p:sldId id="455" r:id="rId43"/>
    <p:sldId id="457" r:id="rId44"/>
    <p:sldId id="458" r:id="rId45"/>
    <p:sldId id="456" r:id="rId46"/>
    <p:sldId id="460" r:id="rId47"/>
    <p:sldId id="459"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32" r:id="rId71"/>
  </p:sldIdLst>
  <p:sldSz cx="9144000" cy="6858000" type="screen4x3"/>
  <p:notesSz cx="9982200" cy="67945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D6737EE-C148-45BF-8435-B3A47934EEBD}">
          <p14:sldIdLst>
            <p14:sldId id="296"/>
            <p14:sldId id="314"/>
            <p14:sldId id="342"/>
            <p14:sldId id="435"/>
            <p14:sldId id="343"/>
            <p14:sldId id="366"/>
            <p14:sldId id="365"/>
            <p14:sldId id="413"/>
            <p14:sldId id="411"/>
            <p14:sldId id="436"/>
            <p14:sldId id="412"/>
            <p14:sldId id="431"/>
            <p14:sldId id="437"/>
            <p14:sldId id="422"/>
            <p14:sldId id="433"/>
            <p14:sldId id="434"/>
            <p14:sldId id="423"/>
            <p14:sldId id="424"/>
            <p14:sldId id="425"/>
            <p14:sldId id="426"/>
            <p14:sldId id="427"/>
            <p14:sldId id="428"/>
            <p14:sldId id="429"/>
            <p14:sldId id="430"/>
            <p14:sldId id="346"/>
            <p14:sldId id="403"/>
            <p14:sldId id="440"/>
            <p14:sldId id="395"/>
            <p14:sldId id="409"/>
            <p14:sldId id="410"/>
            <p14:sldId id="401"/>
            <p14:sldId id="414"/>
            <p14:sldId id="417"/>
            <p14:sldId id="441"/>
            <p14:sldId id="448"/>
            <p14:sldId id="449"/>
            <p14:sldId id="450"/>
            <p14:sldId id="451"/>
            <p14:sldId id="453"/>
            <p14:sldId id="454"/>
            <p14:sldId id="455"/>
            <p14:sldId id="457"/>
            <p14:sldId id="458"/>
            <p14:sldId id="456"/>
            <p14:sldId id="460"/>
            <p14:sldId id="459"/>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MSOffic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5050"/>
    <a:srgbClr val="FFFF66"/>
    <a:srgbClr val="0066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89" autoAdjust="0"/>
  </p:normalViewPr>
  <p:slideViewPr>
    <p:cSldViewPr>
      <p:cViewPr varScale="1">
        <p:scale>
          <a:sx n="106" d="100"/>
          <a:sy n="106" d="100"/>
        </p:scale>
        <p:origin x="1362" y="210"/>
      </p:cViewPr>
      <p:guideLst>
        <p:guide orient="horz" pos="2160"/>
        <p:guide pos="2880"/>
      </p:guideLst>
    </p:cSldViewPr>
  </p:slideViewPr>
  <p:outlineViewPr>
    <p:cViewPr>
      <p:scale>
        <a:sx n="33" d="100"/>
        <a:sy n="33" d="100"/>
      </p:scale>
      <p:origin x="0" y="834"/>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8" Type="http://schemas.openxmlformats.org/officeDocument/2006/relationships/slide" Target="slides/slide30.xml"/><Relationship Id="rId3" Type="http://schemas.openxmlformats.org/officeDocument/2006/relationships/slide" Target="slides/slide25.xml"/><Relationship Id="rId7" Type="http://schemas.openxmlformats.org/officeDocument/2006/relationships/slide" Target="slides/slide29.xml"/><Relationship Id="rId2" Type="http://schemas.openxmlformats.org/officeDocument/2006/relationships/slide" Target="slides/slide8.xml"/><Relationship Id="rId1" Type="http://schemas.openxmlformats.org/officeDocument/2006/relationships/slide" Target="slides/slide5.xml"/><Relationship Id="rId6" Type="http://schemas.openxmlformats.org/officeDocument/2006/relationships/slide" Target="slides/slide28.xml"/><Relationship Id="rId5" Type="http://schemas.openxmlformats.org/officeDocument/2006/relationships/slide" Target="slides/slide27.xml"/><Relationship Id="rId4" Type="http://schemas.openxmlformats.org/officeDocument/2006/relationships/slide" Target="slides/slide26.xml"/><Relationship Id="rId9"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25620" cy="33972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654270" y="0"/>
            <a:ext cx="4325620" cy="339725"/>
          </a:xfrm>
          <a:prstGeom prst="rect">
            <a:avLst/>
          </a:prstGeom>
        </p:spPr>
        <p:txBody>
          <a:bodyPr vert="horz" lIns="91440" tIns="45720" rIns="91440" bIns="45720" rtlCol="0"/>
          <a:lstStyle>
            <a:lvl1pPr algn="r">
              <a:defRPr sz="1200"/>
            </a:lvl1pPr>
          </a:lstStyle>
          <a:p>
            <a:fld id="{23936EB9-9309-4D94-BD84-0A03E3CF24F3}" type="datetimeFigureOut">
              <a:rPr lang="de-DE" smtClean="0"/>
              <a:t>11.12.2017</a:t>
            </a:fld>
            <a:endParaRPr lang="de-DE"/>
          </a:p>
        </p:txBody>
      </p:sp>
      <p:sp>
        <p:nvSpPr>
          <p:cNvPr id="4" name="Fußzeilenplatzhalter 3"/>
          <p:cNvSpPr>
            <a:spLocks noGrp="1"/>
          </p:cNvSpPr>
          <p:nvPr>
            <p:ph type="ftr" sz="quarter" idx="2"/>
          </p:nvPr>
        </p:nvSpPr>
        <p:spPr>
          <a:xfrm>
            <a:off x="0" y="6453596"/>
            <a:ext cx="4325620" cy="33972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654270" y="6453596"/>
            <a:ext cx="4325620" cy="339725"/>
          </a:xfrm>
          <a:prstGeom prst="rect">
            <a:avLst/>
          </a:prstGeom>
        </p:spPr>
        <p:txBody>
          <a:bodyPr vert="horz" lIns="91440" tIns="45720" rIns="91440" bIns="45720" rtlCol="0" anchor="b"/>
          <a:lstStyle>
            <a:lvl1pPr algn="r">
              <a:defRPr sz="1200"/>
            </a:lvl1pPr>
          </a:lstStyle>
          <a:p>
            <a:fld id="{472CC79E-9B02-4CDB-AE31-0172CB2D573C}" type="slidenum">
              <a:rPr lang="de-DE" smtClean="0"/>
              <a:t>‹#›</a:t>
            </a:fld>
            <a:endParaRPr lang="de-DE"/>
          </a:p>
        </p:txBody>
      </p:sp>
    </p:spTree>
    <p:extLst>
      <p:ext uri="{BB962C8B-B14F-4D97-AF65-F5344CB8AC3E}">
        <p14:creationId xmlns:p14="http://schemas.microsoft.com/office/powerpoint/2010/main" val="1790038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25938" cy="33972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54675" y="0"/>
            <a:ext cx="4325938" cy="339725"/>
          </a:xfrm>
          <a:prstGeom prst="rect">
            <a:avLst/>
          </a:prstGeom>
        </p:spPr>
        <p:txBody>
          <a:bodyPr vert="horz" lIns="91440" tIns="45720" rIns="91440" bIns="45720" rtlCol="0"/>
          <a:lstStyle>
            <a:lvl1pPr algn="r">
              <a:defRPr sz="1200"/>
            </a:lvl1pPr>
          </a:lstStyle>
          <a:p>
            <a:fld id="{90EAF79C-94BD-41E6-BAFA-EEDCF8AE34A5}" type="datetimeFigureOut">
              <a:rPr lang="de-DE" smtClean="0"/>
              <a:t>11.12.2017</a:t>
            </a:fld>
            <a:endParaRPr lang="de-DE"/>
          </a:p>
        </p:txBody>
      </p:sp>
      <p:sp>
        <p:nvSpPr>
          <p:cNvPr id="4" name="Folienbildplatzhalter 3"/>
          <p:cNvSpPr>
            <a:spLocks noGrp="1" noRot="1" noChangeAspect="1"/>
          </p:cNvSpPr>
          <p:nvPr>
            <p:ph type="sldImg" idx="2"/>
          </p:nvPr>
        </p:nvSpPr>
        <p:spPr>
          <a:xfrm>
            <a:off x="3292475" y="509588"/>
            <a:ext cx="3397250" cy="25479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8538" y="3227388"/>
            <a:ext cx="7985125" cy="30575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453188"/>
            <a:ext cx="4325938" cy="33972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54675" y="6453188"/>
            <a:ext cx="4325938" cy="339725"/>
          </a:xfrm>
          <a:prstGeom prst="rect">
            <a:avLst/>
          </a:prstGeom>
        </p:spPr>
        <p:txBody>
          <a:bodyPr vert="horz" lIns="91440" tIns="45720" rIns="91440" bIns="45720" rtlCol="0" anchor="b"/>
          <a:lstStyle>
            <a:lvl1pPr algn="r">
              <a:defRPr sz="1200"/>
            </a:lvl1pPr>
          </a:lstStyle>
          <a:p>
            <a:fld id="{7B5D7D82-05C2-4888-A88F-BD4541BF5E5C}" type="slidenum">
              <a:rPr lang="de-DE" smtClean="0"/>
              <a:t>‹#›</a:t>
            </a:fld>
            <a:endParaRPr lang="de-DE"/>
          </a:p>
        </p:txBody>
      </p:sp>
    </p:spTree>
    <p:extLst>
      <p:ext uri="{BB962C8B-B14F-4D97-AF65-F5344CB8AC3E}">
        <p14:creationId xmlns:p14="http://schemas.microsoft.com/office/powerpoint/2010/main" val="18958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a:ln/>
        </p:spPr>
      </p:sp>
      <p:sp>
        <p:nvSpPr>
          <p:cNvPr id="70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p>
        </p:txBody>
      </p:sp>
      <p:sp>
        <p:nvSpPr>
          <p:cNvPr id="706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2C82FE33-B4CD-43BD-86C9-EC29939691BE}" type="slidenum">
              <a:rPr lang="de-DE" sz="1200" smtClean="0">
                <a:latin typeface="Times New Roman" pitchFamily="18" charset="0"/>
              </a:rPr>
              <a:pPr eaLnBrk="1" hangingPunct="1"/>
              <a:t>14</a:t>
            </a:fld>
            <a:endParaRPr lang="de-DE" sz="120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ayt Görüntüsü Yer Tutucusu 1">
            <a:extLst>
              <a:ext uri="{FF2B5EF4-FFF2-40B4-BE49-F238E27FC236}">
                <a16:creationId xmlns:a16="http://schemas.microsoft.com/office/drawing/2014/main" id="{852AA767-4635-4FD0-A5EC-710056037683}"/>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0A9FCC7E-AC1D-40C3-8EFF-5C007720FF6E}"/>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89186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Görüntüsü Yer Tutucusu 1">
            <a:extLst>
              <a:ext uri="{FF2B5EF4-FFF2-40B4-BE49-F238E27FC236}">
                <a16:creationId xmlns:a16="http://schemas.microsoft.com/office/drawing/2014/main" id="{C571794D-D080-4EB2-99B1-DC3130F6A20F}"/>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9732D098-15F4-49CC-B9DE-9A5A3D9E19BF}"/>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357569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ayt Görüntüsü Yer Tutucusu 1">
            <a:extLst>
              <a:ext uri="{FF2B5EF4-FFF2-40B4-BE49-F238E27FC236}">
                <a16:creationId xmlns:a16="http://schemas.microsoft.com/office/drawing/2014/main" id="{409E2AB3-FACB-41AE-A8EB-0497084B7C4A}"/>
              </a:ext>
            </a:extLst>
          </p:cNvPr>
          <p:cNvSpPr>
            <a:spLocks noGrp="1" noRot="1" noChangeAspect="1" noTextEdit="1"/>
          </p:cNvSpPr>
          <p:nvPr>
            <p:ph type="sldImg"/>
          </p:nvPr>
        </p:nvSpPr>
        <p:spPr>
          <a:ln/>
        </p:spPr>
      </p:sp>
      <p:sp>
        <p:nvSpPr>
          <p:cNvPr id="103427" name="Not Yer Tutucusu 2">
            <a:extLst>
              <a:ext uri="{FF2B5EF4-FFF2-40B4-BE49-F238E27FC236}">
                <a16:creationId xmlns:a16="http://schemas.microsoft.com/office/drawing/2014/main" id="{F873D804-37A4-4953-9563-5FFDB27CD290}"/>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151549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ayt Görüntüsü Yer Tutucusu 1">
            <a:extLst>
              <a:ext uri="{FF2B5EF4-FFF2-40B4-BE49-F238E27FC236}">
                <a16:creationId xmlns:a16="http://schemas.microsoft.com/office/drawing/2014/main" id="{52083994-0AF0-4B60-8F48-A35EBA06464C}"/>
              </a:ext>
            </a:extLst>
          </p:cNvPr>
          <p:cNvSpPr>
            <a:spLocks noGrp="1" noRot="1" noChangeAspect="1" noTextEdit="1"/>
          </p:cNvSpPr>
          <p:nvPr>
            <p:ph type="sldImg"/>
          </p:nvPr>
        </p:nvSpPr>
        <p:spPr>
          <a:ln/>
        </p:spPr>
      </p:sp>
      <p:sp>
        <p:nvSpPr>
          <p:cNvPr id="102403" name="Not Yer Tutucusu 2">
            <a:extLst>
              <a:ext uri="{FF2B5EF4-FFF2-40B4-BE49-F238E27FC236}">
                <a16:creationId xmlns:a16="http://schemas.microsoft.com/office/drawing/2014/main" id="{42C42AC5-B966-4806-9D88-C3AC40FA1F96}"/>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168235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ayt Görüntüsü Yer Tutucusu 1">
            <a:extLst>
              <a:ext uri="{FF2B5EF4-FFF2-40B4-BE49-F238E27FC236}">
                <a16:creationId xmlns:a16="http://schemas.microsoft.com/office/drawing/2014/main" id="{872F3E44-D327-459F-BDD1-E902A8AA6B42}"/>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EE7BFD1C-6F85-46A4-B5FF-5E5CD04E9666}"/>
              </a:ext>
            </a:extLst>
          </p:cNvPr>
          <p:cNvSpPr>
            <a:spLocks noGrp="1"/>
          </p:cNvSpPr>
          <p:nvPr>
            <p:ph type="body" idx="1"/>
          </p:nvPr>
        </p:nvSpPr>
        <p:spPr/>
        <p:txBody>
          <a:bodyPr/>
          <a:lstStyle/>
          <a:p>
            <a:pPr>
              <a:defRPr/>
            </a:pPr>
            <a:r>
              <a:rPr lang="tr-TR" dirty="0">
                <a:latin typeface="+mn-lt"/>
              </a:rPr>
              <a:t>Ofset baskı merdanelerinin fonksiyonel işlevlerini yerine getiren kısmı </a:t>
            </a:r>
            <a:r>
              <a:rPr lang="tr-TR" dirty="0" err="1">
                <a:latin typeface="+mn-lt"/>
              </a:rPr>
              <a:t>elastomer</a:t>
            </a:r>
            <a:r>
              <a:rPr lang="tr-TR" dirty="0">
                <a:latin typeface="+mn-lt"/>
              </a:rPr>
              <a:t> kaplamalarıdır. Bir dizi farklı yapı ve kimyasal </a:t>
            </a:r>
            <a:r>
              <a:rPr lang="tr-TR" dirty="0" err="1">
                <a:latin typeface="+mn-lt"/>
              </a:rPr>
              <a:t>formülüzasyona</a:t>
            </a:r>
            <a:r>
              <a:rPr lang="tr-TR" dirty="0">
                <a:latin typeface="+mn-lt"/>
              </a:rPr>
              <a:t> sahip bu kauçuk malzemelerin şekil değiştirebilme kabiliyetleri, mekanik etkiler sonucu %1000 oranlarına varan uzayabilme ve etki ortadan kalktığında tekrar eski haline dönebilme kabiliyetleri vardır. Baskı sürecinde kullanılacakları şartlara bağlı olarak kimyasal </a:t>
            </a:r>
            <a:r>
              <a:rPr lang="tr-TR" dirty="0" err="1">
                <a:latin typeface="+mn-lt"/>
              </a:rPr>
              <a:t>formülasyonları</a:t>
            </a:r>
            <a:r>
              <a:rPr lang="tr-TR" dirty="0">
                <a:latin typeface="+mn-lt"/>
              </a:rPr>
              <a:t> adapte edilebilmektedir. Baskıda kullanılmak istenen mürekkep tiplerine veya her türlü kimyasal maddeye bağlı olarak merdane kauçuklarına polar veya </a:t>
            </a:r>
            <a:r>
              <a:rPr lang="tr-TR" dirty="0" err="1">
                <a:latin typeface="+mn-lt"/>
              </a:rPr>
              <a:t>apolar</a:t>
            </a:r>
            <a:r>
              <a:rPr lang="tr-TR" dirty="0">
                <a:latin typeface="+mn-lt"/>
              </a:rPr>
              <a:t> özellik katılabilmektedir.</a:t>
            </a:r>
          </a:p>
          <a:p>
            <a:pPr>
              <a:defRPr/>
            </a:pPr>
            <a:r>
              <a:rPr lang="tr-TR" dirty="0">
                <a:latin typeface="+mn-lt"/>
              </a:rPr>
              <a:t> </a:t>
            </a:r>
          </a:p>
          <a:p>
            <a:pPr>
              <a:defRPr/>
            </a:pPr>
            <a:r>
              <a:rPr lang="tr-TR" dirty="0">
                <a:latin typeface="+mn-lt"/>
              </a:rPr>
              <a:t>Merdanelerin kimyasal maddelerle aynı ortamda bulunduğu ve temas ettiği durumlarda kauçuk malzemelerin geometrik </a:t>
            </a:r>
            <a:r>
              <a:rPr lang="tr-TR" dirty="0" err="1">
                <a:latin typeface="+mn-lt"/>
              </a:rPr>
              <a:t>stabilitesini</a:t>
            </a:r>
            <a:r>
              <a:rPr lang="tr-TR" dirty="0">
                <a:latin typeface="+mn-lt"/>
              </a:rPr>
              <a:t> koruması veya kaybetmesi tamamen polarite ile alakalı bir durumdur. Çünkü merdane ve mürekkep aynı polariteye sahip olduğunda yani ikisi de polar olduğunda yükler yüzünden birbiri içine nüfuz etme gerçekleşecektir. Polar mürekkep ve içeriğindeki kimyasal maddeler merdane ve kauçuğundaki polar moleküller ile yeni bağlar oluşturabilecektir. Bu durumda iki olay gerçekleşebilir. Birincisi mürekkepteki moleküller merdanedeki moleküllerle bağ oluşturarak merdane içerisine girebilir bu durumda çap artışı-şişme gerçekleşir. İkinci durumda merdanedeki moleküller mürekkep molekülleri ile bağ oluşturup merdane dışına çıkabilir bu durumda ise büzülme denilen çapta azalma meydana gelecektir (bkz.Şekil.5). Bu şekilde </a:t>
            </a:r>
            <a:r>
              <a:rPr lang="tr-TR" dirty="0" err="1">
                <a:latin typeface="+mn-lt"/>
              </a:rPr>
              <a:t>apolar</a:t>
            </a:r>
            <a:r>
              <a:rPr lang="tr-TR" dirty="0">
                <a:latin typeface="+mn-lt"/>
              </a:rPr>
              <a:t>-yüksüz tip kauçuk, alkol gibi polar özellikli sıvılara dayanıklı iken, </a:t>
            </a:r>
            <a:r>
              <a:rPr lang="tr-TR" dirty="0" err="1">
                <a:latin typeface="+mn-lt"/>
              </a:rPr>
              <a:t>apolar</a:t>
            </a:r>
            <a:r>
              <a:rPr lang="tr-TR" dirty="0">
                <a:latin typeface="+mn-lt"/>
              </a:rPr>
              <a:t> mineral yağlara dayanıksız olmaktadır.</a:t>
            </a:r>
          </a:p>
          <a:p>
            <a:pPr>
              <a:defRPr/>
            </a:pPr>
            <a:endParaRPr lang="tr-TR" dirty="0"/>
          </a:p>
        </p:txBody>
      </p:sp>
    </p:spTree>
    <p:extLst>
      <p:ext uri="{BB962C8B-B14F-4D97-AF65-F5344CB8AC3E}">
        <p14:creationId xmlns:p14="http://schemas.microsoft.com/office/powerpoint/2010/main" val="2691093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ayt Görüntüsü Yer Tutucusu 1">
            <a:extLst>
              <a:ext uri="{FF2B5EF4-FFF2-40B4-BE49-F238E27FC236}">
                <a16:creationId xmlns:a16="http://schemas.microsoft.com/office/drawing/2014/main" id="{EC2DFB31-1305-4F75-B36A-F94B1CFC333D}"/>
              </a:ext>
            </a:extLst>
          </p:cNvPr>
          <p:cNvSpPr>
            <a:spLocks noGrp="1" noRot="1" noChangeAspect="1" noTextEdit="1"/>
          </p:cNvSpPr>
          <p:nvPr>
            <p:ph type="sldImg"/>
          </p:nvPr>
        </p:nvSpPr>
        <p:spPr>
          <a:ln/>
        </p:spPr>
      </p:sp>
      <p:sp>
        <p:nvSpPr>
          <p:cNvPr id="105475" name="Not Yer Tutucusu 2">
            <a:extLst>
              <a:ext uri="{FF2B5EF4-FFF2-40B4-BE49-F238E27FC236}">
                <a16:creationId xmlns:a16="http://schemas.microsoft.com/office/drawing/2014/main" id="{45614242-0D8F-433D-B12E-6D28323C697C}"/>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440684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ayt Görüntüsü Yer Tutucusu 1">
            <a:extLst>
              <a:ext uri="{FF2B5EF4-FFF2-40B4-BE49-F238E27FC236}">
                <a16:creationId xmlns:a16="http://schemas.microsoft.com/office/drawing/2014/main" id="{F5B939AA-80FD-46CD-8664-074571B07548}"/>
              </a:ext>
            </a:extLst>
          </p:cNvPr>
          <p:cNvSpPr>
            <a:spLocks noGrp="1" noRot="1" noChangeAspect="1" noTextEdit="1"/>
          </p:cNvSpPr>
          <p:nvPr>
            <p:ph type="sldImg"/>
          </p:nvPr>
        </p:nvSpPr>
        <p:spPr>
          <a:ln/>
        </p:spPr>
      </p:sp>
      <p:sp>
        <p:nvSpPr>
          <p:cNvPr id="106499" name="Not Yer Tutucusu 2">
            <a:extLst>
              <a:ext uri="{FF2B5EF4-FFF2-40B4-BE49-F238E27FC236}">
                <a16:creationId xmlns:a16="http://schemas.microsoft.com/office/drawing/2014/main" id="{51001E03-6CE5-4855-A2E2-A7AAA4796197}"/>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418638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ayt Görüntüsü Yer Tutucusu 1">
            <a:extLst>
              <a:ext uri="{FF2B5EF4-FFF2-40B4-BE49-F238E27FC236}">
                <a16:creationId xmlns:a16="http://schemas.microsoft.com/office/drawing/2014/main" id="{6899B458-4544-4CF8-8365-2B83B09C46F6}"/>
              </a:ext>
            </a:extLst>
          </p:cNvPr>
          <p:cNvSpPr>
            <a:spLocks noGrp="1" noRot="1" noChangeAspect="1" noTextEdit="1"/>
          </p:cNvSpPr>
          <p:nvPr>
            <p:ph type="sldImg"/>
          </p:nvPr>
        </p:nvSpPr>
        <p:spPr>
          <a:ln/>
        </p:spPr>
      </p:sp>
      <p:sp>
        <p:nvSpPr>
          <p:cNvPr id="107523" name="Not Yer Tutucusu 2">
            <a:extLst>
              <a:ext uri="{FF2B5EF4-FFF2-40B4-BE49-F238E27FC236}">
                <a16:creationId xmlns:a16="http://schemas.microsoft.com/office/drawing/2014/main" id="{BDAAFB20-9C0A-45E2-9B12-16EF00FBA129}"/>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1003026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ayt Görüntüsü Yer Tutucusu 1">
            <a:extLst>
              <a:ext uri="{FF2B5EF4-FFF2-40B4-BE49-F238E27FC236}">
                <a16:creationId xmlns:a16="http://schemas.microsoft.com/office/drawing/2014/main" id="{CFA2F203-B01F-4FF2-A67B-EAF66F1B3027}"/>
              </a:ext>
            </a:extLst>
          </p:cNvPr>
          <p:cNvSpPr>
            <a:spLocks noGrp="1" noRot="1" noChangeAspect="1" noTextEdit="1"/>
          </p:cNvSpPr>
          <p:nvPr>
            <p:ph type="sldImg"/>
          </p:nvPr>
        </p:nvSpPr>
        <p:spPr>
          <a:ln/>
        </p:spPr>
      </p:sp>
      <p:sp>
        <p:nvSpPr>
          <p:cNvPr id="108547" name="Not Yer Tutucusu 2">
            <a:extLst>
              <a:ext uri="{FF2B5EF4-FFF2-40B4-BE49-F238E27FC236}">
                <a16:creationId xmlns:a16="http://schemas.microsoft.com/office/drawing/2014/main" id="{F7B946CC-74DD-40B5-B6A5-CF6CB4B911BD}"/>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2203647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ayt Görüntüsü Yer Tutucusu 1">
            <a:extLst>
              <a:ext uri="{FF2B5EF4-FFF2-40B4-BE49-F238E27FC236}">
                <a16:creationId xmlns:a16="http://schemas.microsoft.com/office/drawing/2014/main" id="{5C70C089-F36C-49A9-9E88-6D95452364E4}"/>
              </a:ext>
            </a:extLst>
          </p:cNvPr>
          <p:cNvSpPr>
            <a:spLocks noGrp="1" noRot="1" noChangeAspect="1" noTextEdit="1"/>
          </p:cNvSpPr>
          <p:nvPr>
            <p:ph type="sldImg"/>
          </p:nvPr>
        </p:nvSpPr>
        <p:spPr>
          <a:ln/>
        </p:spPr>
      </p:sp>
      <p:sp>
        <p:nvSpPr>
          <p:cNvPr id="109571" name="Not Yer Tutucusu 2">
            <a:extLst>
              <a:ext uri="{FF2B5EF4-FFF2-40B4-BE49-F238E27FC236}">
                <a16:creationId xmlns:a16="http://schemas.microsoft.com/office/drawing/2014/main" id="{84191306-5C24-47F6-8009-7C6C9A309985}"/>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6842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ED713-1B24-4059-8D08-EC959DC9216C}" type="slidenum">
              <a:rPr lang="de-DE"/>
              <a:pPr/>
              <a:t>19</a:t>
            </a:fld>
            <a:endParaRPr lang="de-DE"/>
          </a:p>
        </p:txBody>
      </p:sp>
      <p:sp>
        <p:nvSpPr>
          <p:cNvPr id="256002" name="Rectangle 2"/>
          <p:cNvSpPr>
            <a:spLocks noGrp="1" noRot="1" noChangeAspect="1" noChangeArrowheads="1" noTextEdit="1"/>
          </p:cNvSpPr>
          <p:nvPr>
            <p:ph type="sldImg"/>
          </p:nvPr>
        </p:nvSpPr>
        <p:spPr>
          <a:xfrm>
            <a:off x="3186113" y="425450"/>
            <a:ext cx="3614737" cy="2711450"/>
          </a:xfrm>
          <a:ln/>
        </p:spPr>
      </p:sp>
      <p:sp>
        <p:nvSpPr>
          <p:cNvPr id="256003" name="Rectangle 3"/>
          <p:cNvSpPr>
            <a:spLocks noGrp="1" noChangeArrowheads="1"/>
          </p:cNvSpPr>
          <p:nvPr>
            <p:ph type="body" idx="1"/>
          </p:nvPr>
        </p:nvSpPr>
        <p:spPr>
          <a:xfrm>
            <a:off x="1333272" y="3238005"/>
            <a:ext cx="7315659" cy="3072859"/>
          </a:xfrm>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ayt Görüntüsü Yer Tutucusu 1">
            <a:extLst>
              <a:ext uri="{FF2B5EF4-FFF2-40B4-BE49-F238E27FC236}">
                <a16:creationId xmlns:a16="http://schemas.microsoft.com/office/drawing/2014/main" id="{EF3DCF15-AA26-4D66-825A-0537846BE235}"/>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3CD38CD8-2CD5-49CD-A90F-F6ED4C793835}"/>
              </a:ext>
            </a:extLst>
          </p:cNvPr>
          <p:cNvSpPr>
            <a:spLocks noGrp="1"/>
          </p:cNvSpPr>
          <p:nvPr>
            <p:ph type="body" idx="1"/>
          </p:nvPr>
        </p:nvSpPr>
        <p:spPr/>
        <p:txBody>
          <a:bodyPr/>
          <a:lstStyle/>
          <a:p>
            <a:pPr eaLnBrk="1" fontAlgn="auto" hangingPunct="1">
              <a:spcBef>
                <a:spcPts val="0"/>
              </a:spcBef>
              <a:spcAft>
                <a:spcPts val="0"/>
              </a:spcAft>
              <a:defRPr/>
            </a:pPr>
            <a:r>
              <a:rPr lang="tr-TR" dirty="0">
                <a:latin typeface="+mn-lt"/>
              </a:rPr>
              <a:t>Ofset baskı sürecinde mürekkep miktarının belirlenmesi, </a:t>
            </a:r>
            <a:r>
              <a:rPr lang="tr-TR" dirty="0" err="1">
                <a:latin typeface="+mn-lt"/>
              </a:rPr>
              <a:t>dozajlanması</a:t>
            </a:r>
            <a:r>
              <a:rPr lang="tr-TR" dirty="0">
                <a:latin typeface="+mn-lt"/>
              </a:rPr>
              <a:t> ezilmesi, homojen şekilde dağıtılması, transfer edilmesi, </a:t>
            </a:r>
            <a:r>
              <a:rPr lang="tr-TR" dirty="0" err="1">
                <a:latin typeface="+mn-lt"/>
              </a:rPr>
              <a:t>emülsifikasyon</a:t>
            </a:r>
            <a:r>
              <a:rPr lang="tr-TR" dirty="0">
                <a:latin typeface="+mn-lt"/>
              </a:rPr>
              <a:t> oluşturulması, baskı kalıbında mürekkep filmi oluşturulması, nemlendirme suyunun </a:t>
            </a:r>
            <a:r>
              <a:rPr lang="tr-TR" dirty="0" err="1">
                <a:latin typeface="+mn-lt"/>
              </a:rPr>
              <a:t>dozajlanması</a:t>
            </a:r>
            <a:r>
              <a:rPr lang="tr-TR" dirty="0">
                <a:latin typeface="+mn-lt"/>
              </a:rPr>
              <a:t>, kalıba doğru aktarılması, kalıpta temizliğin sağlanması görevlerini üstlenen merdanelere yeterince önem verildiğinde, kullanılacak mürekkep tipine-özelliklerine göre merdanelerin seçimi yapıldığında başta kağıt firelerinden tasarruf, işgücü-zaman tasarrufu, enerji tasarrufu yaparak hem kaynakların hem zamanın verimli kullanılması sağlanabilecektir.</a:t>
            </a:r>
          </a:p>
          <a:p>
            <a:pPr>
              <a:defRPr/>
            </a:pPr>
            <a:endParaRPr lang="tr-TR" dirty="0"/>
          </a:p>
        </p:txBody>
      </p:sp>
    </p:spTree>
    <p:extLst>
      <p:ext uri="{BB962C8B-B14F-4D97-AF65-F5344CB8AC3E}">
        <p14:creationId xmlns:p14="http://schemas.microsoft.com/office/powerpoint/2010/main" val="293991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17C09-B604-4D45-91B5-402AAD5D54DB}" type="slidenum">
              <a:rPr lang="de-DE"/>
              <a:pPr/>
              <a:t>21</a:t>
            </a:fld>
            <a:endParaRPr lang="de-DE"/>
          </a:p>
        </p:txBody>
      </p:sp>
      <p:sp>
        <p:nvSpPr>
          <p:cNvPr id="260098" name="Rectangle 2"/>
          <p:cNvSpPr>
            <a:spLocks noGrp="1" noRot="1" noChangeAspect="1" noChangeArrowheads="1" noTextEdit="1"/>
          </p:cNvSpPr>
          <p:nvPr>
            <p:ph type="sldImg"/>
          </p:nvPr>
        </p:nvSpPr>
        <p:spPr>
          <a:xfrm>
            <a:off x="3186113" y="425450"/>
            <a:ext cx="3614737" cy="2711450"/>
          </a:xfrm>
          <a:ln/>
        </p:spPr>
      </p:sp>
      <p:sp>
        <p:nvSpPr>
          <p:cNvPr id="260099" name="Rectangle 3"/>
          <p:cNvSpPr>
            <a:spLocks noGrp="1" noChangeArrowheads="1"/>
          </p:cNvSpPr>
          <p:nvPr>
            <p:ph type="body" idx="1"/>
          </p:nvPr>
        </p:nvSpPr>
        <p:spPr>
          <a:xfrm>
            <a:off x="1333272" y="3238005"/>
            <a:ext cx="7315659" cy="3072859"/>
          </a:xfrm>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ayt Görüntüsü Yer Tutucusu 1">
            <a:extLst>
              <a:ext uri="{FF2B5EF4-FFF2-40B4-BE49-F238E27FC236}">
                <a16:creationId xmlns:a16="http://schemas.microsoft.com/office/drawing/2014/main" id="{4866BE36-DA13-4A94-8CDA-56F99F982F62}"/>
              </a:ext>
            </a:extLst>
          </p:cNvPr>
          <p:cNvSpPr>
            <a:spLocks noGrp="1" noRot="1" noChangeAspect="1" noTextEdit="1"/>
          </p:cNvSpPr>
          <p:nvPr>
            <p:ph type="sldImg"/>
          </p:nvPr>
        </p:nvSpPr>
        <p:spPr>
          <a:ln/>
        </p:spPr>
      </p:sp>
      <p:sp>
        <p:nvSpPr>
          <p:cNvPr id="93187" name="Not Yer Tutucusu 2">
            <a:extLst>
              <a:ext uri="{FF2B5EF4-FFF2-40B4-BE49-F238E27FC236}">
                <a16:creationId xmlns:a16="http://schemas.microsoft.com/office/drawing/2014/main" id="{8AC2B96F-EB10-486C-88A5-F2250488024A}"/>
              </a:ext>
            </a:extLst>
          </p:cNvPr>
          <p:cNvSpPr>
            <a:spLocks noGrp="1"/>
          </p:cNvSpPr>
          <p:nvPr>
            <p:ph type="body" idx="1"/>
          </p:nvPr>
        </p:nvSpPr>
        <p:spPr>
          <a:noFill/>
        </p:spPr>
        <p:txBody>
          <a:bodyPr/>
          <a:lstStyle/>
          <a:p>
            <a:endParaRPr lang="tr-TR" altLang="tr-TR"/>
          </a:p>
        </p:txBody>
      </p:sp>
    </p:spTree>
    <p:extLst>
      <p:ext uri="{BB962C8B-B14F-4D97-AF65-F5344CB8AC3E}">
        <p14:creationId xmlns:p14="http://schemas.microsoft.com/office/powerpoint/2010/main" val="353128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ayt Görüntüsü Yer Tutucusu 1">
            <a:extLst>
              <a:ext uri="{FF2B5EF4-FFF2-40B4-BE49-F238E27FC236}">
                <a16:creationId xmlns:a16="http://schemas.microsoft.com/office/drawing/2014/main" id="{B729A993-10AA-461D-9EE6-D1C0DE152AD4}"/>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0B510C23-9FC2-420A-9AE4-3CEE398D7111}"/>
              </a:ext>
            </a:extLst>
          </p:cNvPr>
          <p:cNvSpPr>
            <a:spLocks noGrp="1"/>
          </p:cNvSpPr>
          <p:nvPr>
            <p:ph type="body" idx="1"/>
          </p:nvPr>
        </p:nvSpPr>
        <p:spPr/>
        <p:txBody>
          <a:bodyPr/>
          <a:lstStyle/>
          <a:p>
            <a:pPr>
              <a:defRPr/>
            </a:pPr>
            <a:r>
              <a:rPr lang="tr-TR" dirty="0">
                <a:latin typeface="+mn-lt"/>
              </a:rPr>
              <a:t>Merdane geometrisinin (Şekil.2) doğru olmaması, tam olarak silindirik olmaması, salgı olması gibi kusurların ofset baskı sürecinde sebep olduğu durumlar şu şekilde sıralanabilir;</a:t>
            </a:r>
          </a:p>
          <a:p>
            <a:pPr>
              <a:defRPr/>
            </a:pPr>
            <a:r>
              <a:rPr lang="tr-TR" dirty="0">
                <a:latin typeface="+mn-lt"/>
              </a:rPr>
              <a:t> </a:t>
            </a:r>
          </a:p>
          <a:p>
            <a:pPr>
              <a:defRPr/>
            </a:pPr>
            <a:r>
              <a:rPr lang="tr-TR" dirty="0">
                <a:latin typeface="+mn-lt"/>
              </a:rPr>
              <a:t>Düzensiz su mürekkep transferi, merdanenin iki tarafının transfer performansının farklı olması</a:t>
            </a:r>
          </a:p>
          <a:p>
            <a:pPr>
              <a:defRPr/>
            </a:pPr>
            <a:r>
              <a:rPr lang="tr-TR" dirty="0">
                <a:latin typeface="+mn-lt"/>
              </a:rPr>
              <a:t>Su mürekkep dengesi ayarlama toleransının darlaşması, su-mürekkep dengesi kurmanın zorlaşması</a:t>
            </a:r>
          </a:p>
          <a:p>
            <a:pPr>
              <a:defRPr/>
            </a:pPr>
            <a:r>
              <a:rPr lang="tr-TR" dirty="0">
                <a:latin typeface="+mn-lt"/>
              </a:rPr>
              <a:t>Mürekkep içinde su </a:t>
            </a:r>
            <a:r>
              <a:rPr lang="tr-TR" dirty="0" err="1">
                <a:latin typeface="+mn-lt"/>
              </a:rPr>
              <a:t>emülsifikasyonunun</a:t>
            </a:r>
            <a:r>
              <a:rPr lang="tr-TR" dirty="0">
                <a:latin typeface="+mn-lt"/>
              </a:rPr>
              <a:t> hızlı ve tutarsız olması</a:t>
            </a:r>
          </a:p>
          <a:p>
            <a:pPr>
              <a:defRPr/>
            </a:pPr>
            <a:r>
              <a:rPr lang="tr-TR" dirty="0">
                <a:latin typeface="+mn-lt"/>
              </a:rPr>
              <a:t>Merdane temas hattı genişliğinin paralel olmaması</a:t>
            </a:r>
            <a:r>
              <a:rPr lang="tr-TR" baseline="30000" dirty="0">
                <a:latin typeface="+mn-lt"/>
              </a:rPr>
              <a:t>2</a:t>
            </a:r>
            <a:r>
              <a:rPr lang="tr-TR" dirty="0">
                <a:latin typeface="+mn-lt"/>
              </a:rPr>
              <a:t>.</a:t>
            </a:r>
          </a:p>
          <a:p>
            <a:pPr>
              <a:defRPr/>
            </a:pPr>
            <a:r>
              <a:rPr lang="tr-TR" dirty="0">
                <a:latin typeface="+mn-lt"/>
              </a:rPr>
              <a:t> </a:t>
            </a:r>
          </a:p>
          <a:p>
            <a:pPr>
              <a:defRPr/>
            </a:pPr>
            <a:r>
              <a:rPr lang="tr-TR" dirty="0">
                <a:latin typeface="+mn-lt"/>
              </a:rPr>
              <a:t>Salgı problemleri nemlendirme sisteminde kolaylıkla tespit edilebilir. Özellikle dozaj ve hazne içi merdaneleri ayarlama sırasında. Salgı olan merdanenin yüzeyinde su filmi kalınlığı eşit oluşmaz.</a:t>
            </a:r>
          </a:p>
          <a:p>
            <a:pPr>
              <a:defRPr/>
            </a:pPr>
            <a:endParaRPr lang="tr-TR" dirty="0"/>
          </a:p>
        </p:txBody>
      </p:sp>
    </p:spTree>
    <p:extLst>
      <p:ext uri="{BB962C8B-B14F-4D97-AF65-F5344CB8AC3E}">
        <p14:creationId xmlns:p14="http://schemas.microsoft.com/office/powerpoint/2010/main" val="53435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Görüntüsü Yer Tutucusu 1">
            <a:extLst>
              <a:ext uri="{FF2B5EF4-FFF2-40B4-BE49-F238E27FC236}">
                <a16:creationId xmlns:a16="http://schemas.microsoft.com/office/drawing/2014/main" id="{55BBC56A-F854-4BBE-84F4-78FE496FEF78}"/>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E5B2D306-B9FE-47C4-A1C0-0C5FC7D1159E}"/>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82869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a:extLst>
              <a:ext uri="{FF2B5EF4-FFF2-40B4-BE49-F238E27FC236}">
                <a16:creationId xmlns:a16="http://schemas.microsoft.com/office/drawing/2014/main" id="{58AC948B-C4FB-42F0-977B-CCE233A0C494}"/>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FC2EF176-9AB0-4FF8-BD70-B128F132E2D3}"/>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213631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ayt Görüntüsü Yer Tutucusu 1">
            <a:extLst>
              <a:ext uri="{FF2B5EF4-FFF2-40B4-BE49-F238E27FC236}">
                <a16:creationId xmlns:a16="http://schemas.microsoft.com/office/drawing/2014/main" id="{E3444035-5226-48B5-BFB7-637C61096DE0}"/>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5F0A1204-FC08-4B2D-B721-19B6E1082687}"/>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163717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ayt Görüntüsü Yer Tutucusu 1">
            <a:extLst>
              <a:ext uri="{FF2B5EF4-FFF2-40B4-BE49-F238E27FC236}">
                <a16:creationId xmlns:a16="http://schemas.microsoft.com/office/drawing/2014/main" id="{92134218-26D2-4308-8839-9EDA61A289B8}"/>
              </a:ext>
            </a:extLst>
          </p:cNvPr>
          <p:cNvSpPr>
            <a:spLocks noGrp="1" noRot="1" noChangeAspect="1" noTextEdit="1"/>
          </p:cNvSpPr>
          <p:nvPr>
            <p:ph type="sldImg"/>
          </p:nvPr>
        </p:nvSpPr>
        <p:spPr>
          <a:ln/>
        </p:spPr>
      </p:sp>
      <p:sp>
        <p:nvSpPr>
          <p:cNvPr id="3" name="Not Yer Tutucusu 2">
            <a:extLst>
              <a:ext uri="{FF2B5EF4-FFF2-40B4-BE49-F238E27FC236}">
                <a16:creationId xmlns:a16="http://schemas.microsoft.com/office/drawing/2014/main" id="{51738DFF-DDEE-4175-87F8-B75889C5E4D7}"/>
              </a:ext>
            </a:extLst>
          </p:cNvPr>
          <p:cNvSpPr>
            <a:spLocks noGrp="1"/>
          </p:cNvSpPr>
          <p:nvPr>
            <p:ph type="body" idx="1"/>
          </p:nvPr>
        </p:nvSpPr>
        <p:spPr/>
        <p:txBody>
          <a:bodyPr/>
          <a:lstStyle/>
          <a:p>
            <a:pPr>
              <a:defRPr/>
            </a:pPr>
            <a:endParaRPr lang="tr-TR" dirty="0">
              <a:latin typeface="+mn-lt"/>
            </a:endParaRPr>
          </a:p>
        </p:txBody>
      </p:sp>
    </p:spTree>
    <p:extLst>
      <p:ext uri="{BB962C8B-B14F-4D97-AF65-F5344CB8AC3E}">
        <p14:creationId xmlns:p14="http://schemas.microsoft.com/office/powerpoint/2010/main" val="355957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B32461A-250E-4A29-9E9B-599CA3838FA1}" type="datetime1">
              <a:rPr lang="en-US" smtClean="0"/>
              <a:pPr/>
              <a:t>12/11/2017</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16857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8C81099-48EC-46A3-9530-F58EB96AF77C}" type="datetime1">
              <a:rPr lang="en-US" smtClean="0"/>
              <a:pPr/>
              <a:t>12/11/2017</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50863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F697E24-FFB9-4C73-8C6D-E02A7AD33DB8}" type="datetime1">
              <a:rPr lang="en-US" smtClean="0"/>
              <a:pPr/>
              <a:t>12/11/2017</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615886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ild mit Überschrift">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umsplatzhalter 4"/>
          <p:cNvSpPr>
            <a:spLocks noGrp="1"/>
          </p:cNvSpPr>
          <p:nvPr>
            <p:ph type="dt" sz="half" idx="10"/>
          </p:nvPr>
        </p:nvSpPr>
        <p:spPr/>
        <p:txBody>
          <a:bodyPr/>
          <a:lstStyle>
            <a:lvl1pPr>
              <a:defRPr/>
            </a:lvl1pPr>
          </a:lstStyle>
          <a:p>
            <a:pPr>
              <a:defRPr/>
            </a:pPr>
            <a:fld id="{4D387494-C3FC-4F98-9072-5A22F94F1C77}" type="datetimeFigureOut">
              <a:rPr lang="de-DE"/>
              <a:pPr>
                <a:defRPr/>
              </a:pPr>
              <a:t>11.12.2017</a:t>
            </a:fld>
            <a:endParaRPr lang="de-DE"/>
          </a:p>
        </p:txBody>
      </p:sp>
      <p:sp>
        <p:nvSpPr>
          <p:cNvPr id="4" name="Fußzeilenplatzhalter 5"/>
          <p:cNvSpPr>
            <a:spLocks noGrp="1"/>
          </p:cNvSpPr>
          <p:nvPr>
            <p:ph type="ftr" sz="quarter" idx="11"/>
          </p:nvPr>
        </p:nvSpPr>
        <p:spPr/>
        <p:txBody>
          <a:bodyPr/>
          <a:lstStyle>
            <a:lvl1pPr>
              <a:defRPr/>
            </a:lvl1pPr>
          </a:lstStyle>
          <a:p>
            <a:pPr>
              <a:defRPr/>
            </a:pPr>
            <a:endParaRPr lang="de-DE"/>
          </a:p>
        </p:txBody>
      </p:sp>
      <p:sp>
        <p:nvSpPr>
          <p:cNvPr id="5" name="Foliennummernplatzhalter 6"/>
          <p:cNvSpPr>
            <a:spLocks noGrp="1"/>
          </p:cNvSpPr>
          <p:nvPr>
            <p:ph type="sldNum" sz="quarter" idx="12"/>
          </p:nvPr>
        </p:nvSpPr>
        <p:spPr/>
        <p:txBody>
          <a:bodyPr/>
          <a:lstStyle>
            <a:lvl1pPr>
              <a:defRPr/>
            </a:lvl1pPr>
          </a:lstStyle>
          <a:p>
            <a:pPr>
              <a:defRPr/>
            </a:pPr>
            <a:fld id="{92B76EA9-2E7E-4391-8589-5D1696A4A397}" type="slidenum">
              <a:rPr lang="de-DE"/>
              <a:pPr>
                <a:defRPr/>
              </a:pPr>
              <a:t>‹#›</a:t>
            </a:fld>
            <a:endParaRPr lang="de-DE"/>
          </a:p>
        </p:txBody>
      </p:sp>
    </p:spTree>
    <p:extLst>
      <p:ext uri="{BB962C8B-B14F-4D97-AF65-F5344CB8AC3E}">
        <p14:creationId xmlns:p14="http://schemas.microsoft.com/office/powerpoint/2010/main" val="288877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72430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11000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1837629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65765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9820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716042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33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F1AD66C-382E-48AD-8F4C-E87C4D4A8B28}" type="datetime1">
              <a:rPr lang="en-US" smtClean="0"/>
              <a:pPr/>
              <a:t>12/11/2017</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425360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327934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799354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23419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7289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26F4ADA4-35DF-4BD1-8C53-4246F035229A}" type="datetime1">
              <a:rPr lang="en-US" smtClean="0"/>
              <a:pPr/>
              <a:t>12/11/2017</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91634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59F63ED-02B1-490A-8EAD-E0CB136D5388}" type="datetime1">
              <a:rPr lang="en-US" smtClean="0"/>
              <a:pPr/>
              <a:t>12/11/2017</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71024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F771BB6-685D-4518-8FAD-1882B9671546}" type="datetime1">
              <a:rPr lang="en-US" smtClean="0"/>
              <a:pPr/>
              <a:t>12/11/2017</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5177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65FFBFE-5C08-4E0E-AF38-FB925F0B4D71}" type="datetime1">
              <a:rPr lang="en-US" smtClean="0"/>
              <a:pPr/>
              <a:t>12/11/2017</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238051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823242C-D747-4ADD-80D8-99421268E3A8}" type="datetime1">
              <a:rPr lang="en-US" smtClean="0"/>
              <a:pPr/>
              <a:t>12/11/2017</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23876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06E82007-CDD1-4BCF-B9F4-9D458EFEEFE1}" type="datetime1">
              <a:rPr lang="en-US" smtClean="0"/>
              <a:pPr/>
              <a:t>12/11/2017</a:t>
            </a:fld>
            <a:endParaRPr lang="en-US"/>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45526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34A4F265-CA88-4C30-A9AD-02E6A5184734}" type="datetime1">
              <a:rPr lang="en-US" smtClean="0"/>
              <a:pPr/>
              <a:t>12/11/2017</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61117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12/11/2017</a:t>
            </a:fld>
            <a:endParaRPr 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pic>
        <p:nvPicPr>
          <p:cNvPr id="7" name="Picture 9" descr="BoettcherLogo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9925" y="6165850"/>
            <a:ext cx="19796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Unbenannt-1 Kopi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Welt_neu Kopi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188" y="-642938"/>
            <a:ext cx="1763712"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ktos für PI-Vordruc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7663" y="395288"/>
            <a:ext cx="15763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41744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oettcherLogo1">
            <a:extLst>
              <a:ext uri="{FF2B5EF4-FFF2-40B4-BE49-F238E27FC236}">
                <a16:creationId xmlns:a16="http://schemas.microsoft.com/office/drawing/2014/main" id="{D0B3C927-BF78-4B69-A641-25D42A636B1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19925" y="6165850"/>
            <a:ext cx="19796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 descr="Unbenannt-1 Kopie">
            <a:extLst>
              <a:ext uri="{FF2B5EF4-FFF2-40B4-BE49-F238E27FC236}">
                <a16:creationId xmlns:a16="http://schemas.microsoft.com/office/drawing/2014/main" id="{876324B8-CE87-4DA7-B257-9651C6FD6CA2}"/>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6" descr="Welt_neu Kopie">
            <a:extLst>
              <a:ext uri="{FF2B5EF4-FFF2-40B4-BE49-F238E27FC236}">
                <a16:creationId xmlns:a16="http://schemas.microsoft.com/office/drawing/2014/main" id="{8BBFEB3E-0C5B-41AB-A7C6-C200304FEA1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96188" y="-642938"/>
            <a:ext cx="1763712"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Piktos für PI-Vordruck">
            <a:extLst>
              <a:ext uri="{FF2B5EF4-FFF2-40B4-BE49-F238E27FC236}">
                <a16:creationId xmlns:a16="http://schemas.microsoft.com/office/drawing/2014/main" id="{3CFC1B63-7AE3-4461-B8BE-ACA079C14FA7}"/>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7663" y="395288"/>
            <a:ext cx="15763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86699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hyperlink" Target="http://www.boettcher.de/Boettcher-Website/en/Products/Products/Compounds.html" TargetMode="External"/><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boettcher.de/Boettcher-Website/en/Products/Products/Compounds.html" TargetMode="External"/><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hyperlink" Target="http://www.manroland-sheetfed.com/" TargetMode="External"/><Relationship Id="rId21" Type="http://schemas.openxmlformats.org/officeDocument/2006/relationships/image" Target="../media/image70.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56.jpeg"/><Relationship Id="rId16" Type="http://schemas.openxmlformats.org/officeDocument/2006/relationships/image" Target="../media/image65.jpeg"/><Relationship Id="rId20" Type="http://schemas.openxmlformats.org/officeDocument/2006/relationships/image" Target="../media/image69.png"/><Relationship Id="rId29"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58.gif"/><Relationship Id="rId11" Type="http://schemas.openxmlformats.org/officeDocument/2006/relationships/hyperlink" Target="http://www.google.com.tr/url?sa=i&amp;rct=j&amp;q=&amp;esrc=s&amp;source=images&amp;cd=&amp;cad=rja&amp;uact=8&amp;ved=0CAcQjRxqFQoTCMvilL6MycgCFcfAFAodaW8NAQ&amp;url=http://diginpix.ina.fr/en/entities/45422/oce.html&amp;psig=AFQjCNGlnWW93rDbWkEWCcbsxfzXOKRoTQ&amp;ust=1445157253272500" TargetMode="External"/><Relationship Id="rId24" Type="http://schemas.openxmlformats.org/officeDocument/2006/relationships/image" Target="../media/image73.png"/><Relationship Id="rId5" Type="http://schemas.openxmlformats.org/officeDocument/2006/relationships/hyperlink" Target="http://www.manroland-web.com/" TargetMode="External"/><Relationship Id="rId15" Type="http://schemas.openxmlformats.org/officeDocument/2006/relationships/image" Target="../media/image64.gif"/><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61.gif"/><Relationship Id="rId19" Type="http://schemas.openxmlformats.org/officeDocument/2006/relationships/image" Target="../media/image68.png"/><Relationship Id="rId4" Type="http://schemas.openxmlformats.org/officeDocument/2006/relationships/image" Target="../media/image57.gif"/><Relationship Id="rId9" Type="http://schemas.openxmlformats.org/officeDocument/2006/relationships/hyperlink" Target="http://www.google.com.tr/url?sa=i&amp;source=imgres&amp;cd=&amp;cad=rja&amp;uact=8&amp;ved=0CAgQjRxqFQoTCK6ZyZCMycgCFQJYFAodKZkI4w&amp;url=https://plus.google.com/u/0/110259662495026535462&amp;psig=AFQjCNFfIb7coRTFymOFNtSgUwDqNOGLBA&amp;ust=1445157172591308" TargetMode="External"/><Relationship Id="rId14" Type="http://schemas.openxmlformats.org/officeDocument/2006/relationships/hyperlink" Target="http://www.crabpress.co.uk/index.php?route=common/home" TargetMode="External"/><Relationship Id="rId22" Type="http://schemas.openxmlformats.org/officeDocument/2006/relationships/image" Target="../media/image71.png"/><Relationship Id="rId27"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vm-rz-share/websites/fb/sales/Marketing/Pictures/Weltmarktf&#252;hrer.ti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9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6" y="1371600"/>
            <a:ext cx="7315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107504" y="1135285"/>
            <a:ext cx="8856984" cy="5462067"/>
          </a:xfrm>
        </p:spPr>
        <p:txBody>
          <a:bodyPr>
            <a:normAutofit/>
          </a:bodyPr>
          <a:lstStyle/>
          <a:p>
            <a:pPr marL="0" indent="0" algn="ctr">
              <a:buNone/>
            </a:pPr>
            <a:endParaRPr lang="de-DE" sz="4400" b="1" dirty="0">
              <a:cs typeface="Arial" pitchFamily="34" charset="0"/>
            </a:endParaRPr>
          </a:p>
          <a:p>
            <a:pPr marL="0" indent="0" algn="ctr">
              <a:buNone/>
            </a:pPr>
            <a:endParaRPr lang="de-DE" sz="3600" b="1" dirty="0">
              <a:cs typeface="Arial" pitchFamily="34" charset="0"/>
            </a:endParaRPr>
          </a:p>
          <a:p>
            <a:pPr marL="0" indent="0" algn="ctr">
              <a:buNone/>
            </a:pPr>
            <a:endParaRPr lang="de-DE" sz="3600" b="1" dirty="0">
              <a:cs typeface="Arial" pitchFamily="34" charset="0"/>
            </a:endParaRPr>
          </a:p>
          <a:p>
            <a:pPr marL="0" indent="0" algn="ctr">
              <a:buNone/>
            </a:pPr>
            <a:r>
              <a:rPr lang="tr-TR" sz="6000" b="1" dirty="0">
                <a:cs typeface="Arial" pitchFamily="34" charset="0"/>
              </a:rPr>
              <a:t> </a:t>
            </a:r>
            <a:endParaRPr lang="de-DE" sz="6000" b="1" dirty="0">
              <a:cs typeface="Arial" pitchFamily="34" charset="0"/>
            </a:endParaRPr>
          </a:p>
          <a:p>
            <a:pPr marL="0" indent="0" algn="ctr">
              <a:buNone/>
            </a:pPr>
            <a:endParaRPr lang="tr-TR" sz="2400" b="1" dirty="0">
              <a:cs typeface="Arial" pitchFamily="34" charset="0"/>
            </a:endParaRPr>
          </a:p>
        </p:txBody>
      </p:sp>
      <p:sp>
        <p:nvSpPr>
          <p:cNvPr id="5" name="AutoShape 2" descr="data:image/jpeg;base64,/9j/4AAQSkZJRgABAQAAAQABAAD/2wCEAAkGBxAREhQUExAUFBUVFx0VGBQXFB8VGBcTFRgaFxgWGxcdHSkhGxomGx4WITEiJikrMi4uGB8zODMsNzQtLiwBCgoKDg0OGxAQGy0mHyY0LS02NDQsLCwvNCwsLCwsLywsNC8vLCwsLDQ0LCwsLCwsLCwsLCwsLCwsLCwsLCwsLP/AABEIAIIA8AMBEQACEQEDEQH/xAAcAAEAAgIDAQAAAAAAAAAAAAAABgcEBQEDCAL/xABCEAABAwIDAwgHBQgABwAAAAABAAIDBBEFEiEGBzETIkFRYXGBoRQyUmJykbEzQoLB0RUjRIOSorLCFiRDU1Rjk//EABoBAQADAQEBAAAAAAAAAAAAAAADBAUCAQb/xAAxEQACAgEDAgMHBAIDAQAAAAAAAQIDBBESMSFBBRNRIjJCYYGRsRRSofBx0TPB4SP/2gAMAwEAAhEDEQA/AISvqzACAIAgCAIAgCAIAgCAIAgCAIAgCAIAgCAIAgCAIAgCAIAgCAIAgCAIAgCAIAgCAIAgCAIAgCAIAgCAIAgCAIAgCAIAgCAIAgCAIAgCAIAgCAIAgCAIAgCAIAgCAIAgCAIAgCAIAgCAIAgCAIAgCAIAgCAIAgCAIAgCAIAgCAIAgCAIAgCAIAgCAIAgCAIAgCAIAgCAIAgCAIAgCAIAgOCUBssPwGsqPsaaV49oMIb/AFGw81HO6uHvSR3GucuESOi3YYk/1hHEPefc/Jt/qq0vEKVxqyeOHY+ehvKXc+7/AKlYB2Miv5l35KvLxNdo/wAkqwfWRtKfdHRD156h3cWtH+N/NRPxKzskSLCh3bNhFuxwscYpHd8rvyIUb8Qv9f4O/wBJV6GUzd7hY/hQe9zj+a4ebe/iOljVLsdo2Ewv/wAOPz/Vefq7v3M9/T1+gdsHhZ/g4/P9U/WXfuH6ev0OmTd3hZ/hgO57h9CulnXr4jl4tT7GJLuvwx3BkrfhlP53Xa8QuXdfY5eJUa6o3RUh9Spnb8WR/wDqFIvE7O8UcPBh2bNVVboJR9nVsd8cZb9CVLHxOPeJG8F9maKu3bYnHwiZKPceL/J1lYjn0y76EUsSxfMjdfhdRAbTQSx/GwtHgSLFWY2Qn7rTIJQlHlGIF2chAEAQBAEAQBAEAQBAEAQGdhGDVNW7LBC6Q9JA5rficdAo7LYVrWb0O4Vym9IosTBd0nB1VUEf+uL6F5H0CzrPE+0F9y5DC/cydYVslQU32VMwH2nDO7+p1yqFmTbP3mW4UwjwjdhQEoQBAEAQBAEAQEH3gbcx0jHQwPDqhwtobiIe073uoK9iYbse6Xu/kq5GQoLRcmy3cUJhw+HNcukBlcTqbvN9b9llFmT3XPT/AAd48dta1JMqxOEAQHy9gIsQCD0EXCAjuL7C4dU3zU4Y4/fj/du8tD4hWa8u2HDIJ49c+UQPHN087LupphKPYfZj/wCoc0+S0KvEovpNaFSzCa91lf11FLA8sljfG8fdc3Ke8dY7QtCM4zWsXqU5RcXo0dC6PAgCAIAgCAIAgCAsDYTd4aoCeqzMhOrYxzXSDrJ4tb5nsWdlZ3lvbDkuUYu/2p8FwUVFFCwMijaxg4NaLBY8pOT1kzSUVFaIjO8Taw4fCwRgGaUkMvqGhtszyOm1xYdqs4eN50nrwiDIu8tdOWaTZPDcRracVLsUmY95ORrWtLAAbc4W116BZT5E6qp7FBaEdMbJw3ORzsdi+JTYlJDVSD/l43BzGDK1xJaGvPXcG4TIqpjSpQXJ5TZZKxxl2JftPtFBQQmWU3J0Ywes93UPzPQqdFErpbYlm22Na1ZAMCxPGMXke6OoFLCw2uxtxc8Gi+r3W4m44haFtePjJJrVlOud1z1T0RibQ7c4lSEUvKsM0LnNkmyA8o0hpjIB4G2a/gu6cOmxb9Oj7fk5syLIez3RONiamtqKDlZJQZpczo3OYMrRwZzRa40v4qjkxrhdtS6It0Ocq9XyyA7V7X4tSzvp3VMd22OaOMDRwv03IKv4+LRZBTSf1ZTuvthLbqY9NvBrWUxjjL5JiXPlneM+Rp0AaBoBa2p0uV3LCrc9X0XZHiypqOi57nXsxXYjWmaL9oSRsawyyPPOsB0XFiL68D0JfCmrSWxN8HlUrLNVu6ETw2kdPLHE31pXhg73G1z9VcnJQi5PsVoxcml6l9bL4HW0zzy9dy8YZlbHkyhpFrG/cLL5++2ua9mOjNequcfelqiL7T7xJZJhTYcA9znZOVtmzOOlmDhb3jcfVW6MGKjvu+3+yC3Kbe2sxttKSvw+nin/AGnO+Vzwx4JAZctJ5ot0W6fJdY0qrpuGxaHl6nXFS3dTe4JjWIV1AyaGWGKVhe2QvjzNfkGhGvN7VBbVVVa4yTa7EsLJ2V7lyV3/AMb4tUuZG2pIdIQxoY0N1cbDgO1aP6SitNtcFL9RbJ6alh4zjNbJmpcNbyjoGhk1S4izXgWyNJ0MnSeNlnV1Vr/6XdNeF/exdnOb9mvt3K3wHbGvjqI3ekSSBz2hzHOzBzXOAIt0HXoWnbi1ODWmhRrvsUk9S88ZwWnq2cnPEHjoPBzT1tdxBWDXbOt6xZqzhGa0kik9t9iZcPOdpMkDjYSW1aehr7eR4HsW5i5cbuj6P+8GXfjuvquCKK2VwgCAIAgCAICQ7BYM2srY43i7BeR462s+73E2VbLtddTa5JsetTsSZ6FAtwXzpsnKArbfThT3xQ1DQSIS5r+xsmWzu4FtvxLT8NsSk4PuUs2DcVJdjQbrdrvRpPRpnWhkPMcTpHIei/su8irGdjb1vjyvwQ4t217HwWrFhMMVRNVXIfIxrXkkZQ2O5vw0PWb9AWQ7JSgq/Q0NiUnIona7HpMRqi9oJbfk4We6TZuntONifBb+PSqa9H9TJusds/wXts3hDaOmigb9xvOPtPOrneJusG612Tcma1cFCKiig9pao1ldM6PncrLkjt06hjPnYHxX0FEfKqSfZf8Apj2vfY2u56Gw2jbDFHE3hG0MH4Ra6+cnJyk5PubUVtWh5z2oxH0irnmvcOkdlPuN5rfIBfSUQ2VxiYlst03Iujd7swylowJGAyTjNLcX0I0jPYAeHWSsTLyHZZ04XBqY9KhDryzC24pqbDsOnFPCyIz2j5osSXfo3Mu8WU7ro73rp1Ob1Gut7VpqQXdLh3K14eRpCwv/ABHmt+p+S0PEJ7atPUqYcdbNfQmu9zaJ1PC2njNnzg5iOLYhYHxcTbuBVHw+hTlvfC/JZy7XGO1dyK7oKGPl5amQtaynYAHOIa0Pkvrc6aNB+at+ITe1QjyyDDitzk+x2bY4jLjVUyCjaXxRX59iGFztDI49DQBYddyvMeEcWtzs6Nnt0nfPbDhEwxemZhWESRsdchhZm9qSU2J+ZKpVyeRkpv8AuhZmlTS0io9lI5XVUTYB+9N2sJ4McRblD8IufALYyHFVty4/vQzadd605Lj2i5PC8LkZFpZnJtJ9Z0kmheetxuSsanW+9ORp2aVVPQqfd7hnpFfA23NY7lXd0eo/uyrWy7NlLf0+5nY8N1iPQy+dNkx6+jjnjfFI3Mx4LXDsK6jJxakuTyUVJaM81YtQmnnlhJuY3ll+sA6HxFivpq574qXqYc47ZOJirs5CAIAgCAICUbtcUZTV8ZebNkBiJOgBfbKT2XAHiqubW51PTt1LGNNRs6l/r541wgNNhmKw1vpMWS4hkMD2usQ7TU26jqPAqadcqtsvXqRxmp6r6FJ7d7MHD6jILmKQF0bjxy9LSektuPAhbmLkedDXuuTLyKvLlouCfnHJJNn3SuJz8mYS7pNncnf5LP8AJSzNq45/7LfmN4+4g27OjEuIwg8GZpLdrBp52Pgr+bLbS/sVMWOtiLX3h7QCjpHWP72UFkY6bkc53c0a37QsjEo82z5Lk0ci1Vw+bKr3X4cJsQiuNIgZD3tFm+ZHyWtnT20v59DPxY7rF8i29pdoImUVVLFI1xjDorg3tN6uXvBIWPTTJ2xjJc9foaNliUG0UrsNhAqq2CMi7Ac7x7ketj2E2HitzKs8upyMuiG+xI9Fr5s2ipt9uIXfTwA6NDpXDtNms8s/zWv4ZDpKf0M/OlxEy90cUdNR1NXKQ1rnauPRHCD/ALF3yC48QbnZGuP91OsNKMHNkW3qVnLVjXjNlMEbmhwLSGuu7UHUFWsCO2tr5sr5ctZ/QkO7bY+jqqXlZw+QmR3M5QhnN0BLRa571XzcqyuzbHoT41EZQ1ZPKisosPEMQa2PlXiOOONly5x6co1sNLnouFnqFl2sudC25Qr0XqQnfbiNmU9OD6xdK7uZZrfmS7+lXvDIdZT+hUzZdFExdyuE5nzVLh6tomH3jznn5ZB4ld+JWaJQX+TnCh1cj7324ib09ODoM0rh2+qz/fyXnhkOkp/Q9zpcRPjdLDHTQVVdMcrBaMOPst5zyOu5LR+Fe+INzlGqPIw0oxc2WvFIHAOHAgEaW0Oo0OoWQ1p0NA4nmaxrnOcGtaC4k6AAaklepNvRHjenU81Y7X+kVM0wFhJIXAe6TzfG1l9NVDZBR9DEsluk5GCpDgIAgCAIAgOCEBauwe8doa2Ctfa1gyc8COqQ9B9759uTlYL131/b/RoY+V8M/uWix4cAQQQdQQbgjvWUXyptmKfF6OaWqFE+SKoe4yQ3DZbZ3Frgw63Fz33WvfKi2Kr3aNd+xn1RthJz06P7mRtbSV2MSQsjopKeOK5Mk4yavsDpxIAHAcexc48qsZNuSbfoe2xne0ktF8yYy7KR/s40LXWHJ5Q8j7/HMR8SprIfneayz5K8vYioaTZ/F6Opa6Olm5Vh5r2MzsPR63qlpHXZbErqLYaOS0M1V21z6J6k2xDZCuqKWeaoeJKx7A1kYsGxxhwc5jejM7pKowyaoWKMOkV/JblTOUG5e8RjYnZ/FmzPEUb6YPbyck0kZaWsJucma13dytZV1DinJ6/JP8lfHrtUnotCYbdbNT+hQUdDAXMa7M852g80aZi4i5c43v7qp4t8PNdlr6lnIqlsUII6t1eydRSPmlqYuTcWtYwZmu0uS880m33R817n5MLEowep5iUyg25IsZZpdKf3sbPVb6sTRwySxvY1t42l5a5t7ggC443utnAvrVe1vRmbl1Sc9yWpn7D7L1ssccdYDHSROztpyA10r75hyg45QdbFR5WRXGTdfWT7+n+DuimbSU+F2NpvK2Lkrcs0FuVY3KWE2D2cRY9Dhrx43UWFlKr2Z8MkyaHP2o8kL2YnxyhLooaOUhxuWSQOLA7hmDgQB0dNtFdvjjW+1KS+5Vqd1fRR/gsDZbZupM3pmIPElRbLGwepC08bW0zd3bxWdffDb5dS0j+S5VVLXfZz+CI7w9ncSq61746V7o2taxjszQCALk2Lr8SVcw76a6knLqV8mqyc9UuhPtgsHdSUUUb25X6veNNHuNyLjq0Cz8q1WWuS4LdENlaTIJvX2crJaoTRQPljcwN/dtLy1zb3BaNdb8VoYF9ca9snoypl1TctyWpnbDbK1r44m1gMdNC4yMpyAHSSE3DpPdB1AKjysitNuvrJ9/8AR3RTPRKfC7f7LHrKuOFhfI9rGN1LnGwHiVmRi5PSK1LraS1ZTW3+3xrLwU92wfecdHS9luhnZ0rbxMPy/anz+DMyMnf7MeCCK+VAgCAIAgCAIAgCA3uz211bQ6RS3Z/2n85ngL3b4EKC7Grt95dSWu+dfDLKwTerSSWFQx0Duv12fMC48Qsu3w6yPudS9DMg/e6E1w/E4J25oZo5B1scHfTgqU65QekloWozjLhmWuDoIAgCAIAgCAIAgCAIAgCAIDW4pj1JTC81RHH2FwzHuaNT4BSQpnP3VqcSsjH3mQXHd7MTbtpITIfbk5rR+Ec4+Sv1eGyf/I9CpZmpe4itsbx+qrHZp5i+3BvBje5o0WnVTCpaRRRstlN+0zWqU4CAIAgCAIAgCAIAgCAID7hlcw5mOcx3tNJafmF40mtGE2uCRYft7icPCpLx1SNDx8zr5qvPDpl8JPHJsj3JHQ73agfbUsb+1jizyOb6qrLwyPwyZNHOl3RvaXe1Ru9eGZngHfQqCXhti4aZMs2HdM2lPvJwt3Gcs+KNw+gKieBeu38nay6n3M+LbXDHcK2Hxfl+tlG8S5fCyRX1vuZUe0lA7hW05/nM/VcOi1fC/sz1XVv4l9zubjdIeFVB/wDVv6rzyp/tf2PfMj6o4djlIONVAP5rf1TybP2v7DzIeqOmTaegbxracfzmfqulj2v4X9meedX+5fcw5duMLbxrYj8JLv8AEFdLEufws5eRWu5gVG8zC28JXv8Ahid+YClWBc+38nDy6l3NTV73KYfZ08r+8ho+pKlj4ZN8tEbzYdkaGu3tVjtIoIY+115D9WhWI+G1r3m3/BDLNm+ERvEds8Rn9eqeAehlox/aArMMWmHESGWRZLlmhcSTckkniTqT4qwQhAEAQBAEAQBAEAQBAEAQBAEAQBAEAQBAEBxYL0DKOoIBlHUgFkByvAEAQBAEAQBAEAQBAEAQBAEAQBAEAQBAEAQBAEAQBAEAQBAEAQBAEAQBAEAQBAEAQBAEAQBAEAQBAEAQBAEAQBAEAQBAEAQBAEAQBAEAQBAEAQBAEAQBAEAQBAEAQBAEAQBAEAQBAEAQBAEAQBAEAQBAEAQBAEAQBAEAQBAEAQBAEAQBAEAQBAEAQBAEAQBAEAQBAEAQBAEAQBAEAQBAEAQBAEAQB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descr="data:image/jpeg;base64,/9j/4AAQSkZJRgABAQAAAQABAAD/2wCEAAkGBxAREhQUExAUFBUVFx0VGBQXFB8VGBcTFRgaFxgWGxcdHSkhGxomGx4WITEiJikrMi4uGB8zODMsNzQtLiwBCgoKDg0OGxAQGy0mHyY0LS02NDQsLCwvNCwsLCwsLywsNC8vLCwsLDQ0LCwsLCwsLCwsLCwsLCwsLCwsLCwsLP/AABEIAIIA8AMBEQACEQEDEQH/xAAcAAEAAgIDAQAAAAAAAAAAAAAABgcEBQEDCAL/xABCEAABAwIDAwgHBQgABwAAAAABAAIDBBEFEiEGBzETIkFRYXGBoRQyUmJykbEzQoLB0RUjRIOSorLCFiRDU1Rjk//EABoBAQADAQEBAAAAAAAAAAAAAAADBAUCAQb/xAAxEQACAgEDAgMHBAIDAQAAAAAAAQIDBBESMSFBBRNRIjJCYYGRsRRSofBx0TPB4SP/2gAMAwEAAhEDEQA/AISvqzACAIAgCAIAgCAIAgCAIAgCAIAgCAIAgCAIAgCAIAgCAIAgCAIAgCAIAgCAIAgCAIAgCAIAgCAIAgCAIAgCAIAgCAIAgCAIAgCAIAgCAIAgCAIAgCAIAgCAIAgCAIAgCAIAgCAIAgCAIAgCAIAgCAIAgCAIAgCAIAgCAIAgCAIAgCAIAgCAIAgCAIAgCAIAgCAIAgCAIAgCAIAgCAIAgOCUBssPwGsqPsaaV49oMIb/AFGw81HO6uHvSR3GucuESOi3YYk/1hHEPefc/Jt/qq0vEKVxqyeOHY+ehvKXc+7/AKlYB2Miv5l35KvLxNdo/wAkqwfWRtKfdHRD156h3cWtH+N/NRPxKzskSLCh3bNhFuxwscYpHd8rvyIUb8Qv9f4O/wBJV6GUzd7hY/hQe9zj+a4ebe/iOljVLsdo2Ewv/wAOPz/Vefq7v3M9/T1+gdsHhZ/g4/P9U/WXfuH6ev0OmTd3hZ/hgO57h9CulnXr4jl4tT7GJLuvwx3BkrfhlP53Xa8QuXdfY5eJUa6o3RUh9Spnb8WR/wDqFIvE7O8UcPBh2bNVVboJR9nVsd8cZb9CVLHxOPeJG8F9maKu3bYnHwiZKPceL/J1lYjn0y76EUsSxfMjdfhdRAbTQSx/GwtHgSLFWY2Qn7rTIJQlHlGIF2chAEAQBAEAQBAEAQBAEAQGdhGDVNW7LBC6Q9JA5rficdAo7LYVrWb0O4Vym9IosTBd0nB1VUEf+uL6F5H0CzrPE+0F9y5DC/cydYVslQU32VMwH2nDO7+p1yqFmTbP3mW4UwjwjdhQEoQBAEAQBAEAQEH3gbcx0jHQwPDqhwtobiIe073uoK9iYbse6Xu/kq5GQoLRcmy3cUJhw+HNcukBlcTqbvN9b9llFmT3XPT/AAd48dta1JMqxOEAQHy9gIsQCD0EXCAjuL7C4dU3zU4Y4/fj/du8tD4hWa8u2HDIJ49c+UQPHN087LupphKPYfZj/wCoc0+S0KvEovpNaFSzCa91lf11FLA8sljfG8fdc3Ke8dY7QtCM4zWsXqU5RcXo0dC6PAgCAIAgCAIAgCAsDYTd4aoCeqzMhOrYxzXSDrJ4tb5nsWdlZ3lvbDkuUYu/2p8FwUVFFCwMijaxg4NaLBY8pOT1kzSUVFaIjO8Taw4fCwRgGaUkMvqGhtszyOm1xYdqs4eN50nrwiDIu8tdOWaTZPDcRracVLsUmY95ORrWtLAAbc4W116BZT5E6qp7FBaEdMbJw3ORzsdi+JTYlJDVSD/l43BzGDK1xJaGvPXcG4TIqpjSpQXJ5TZZKxxl2JftPtFBQQmWU3J0Ywes93UPzPQqdFErpbYlm22Na1ZAMCxPGMXke6OoFLCw2uxtxc8Gi+r3W4m44haFtePjJJrVlOud1z1T0RibQ7c4lSEUvKsM0LnNkmyA8o0hpjIB4G2a/gu6cOmxb9Oj7fk5syLIez3RONiamtqKDlZJQZpczo3OYMrRwZzRa40v4qjkxrhdtS6It0Ocq9XyyA7V7X4tSzvp3VMd22OaOMDRwv03IKv4+LRZBTSf1ZTuvthLbqY9NvBrWUxjjL5JiXPlneM+Rp0AaBoBa2p0uV3LCrc9X0XZHiypqOi57nXsxXYjWmaL9oSRsawyyPPOsB0XFiL68D0JfCmrSWxN8HlUrLNVu6ETw2kdPLHE31pXhg73G1z9VcnJQi5PsVoxcml6l9bL4HW0zzy9dy8YZlbHkyhpFrG/cLL5++2ua9mOjNequcfelqiL7T7xJZJhTYcA9znZOVtmzOOlmDhb3jcfVW6MGKjvu+3+yC3Kbe2sxttKSvw+nin/AGnO+Vzwx4JAZctJ5ot0W6fJdY0qrpuGxaHl6nXFS3dTe4JjWIV1AyaGWGKVhe2QvjzNfkGhGvN7VBbVVVa4yTa7EsLJ2V7lyV3/AMb4tUuZG2pIdIQxoY0N1cbDgO1aP6SitNtcFL9RbJ6alh4zjNbJmpcNbyjoGhk1S4izXgWyNJ0MnSeNlnV1Vr/6XdNeF/exdnOb9mvt3K3wHbGvjqI3ekSSBz2hzHOzBzXOAIt0HXoWnbi1ODWmhRrvsUk9S88ZwWnq2cnPEHjoPBzT1tdxBWDXbOt6xZqzhGa0kik9t9iZcPOdpMkDjYSW1aehr7eR4HsW5i5cbuj6P+8GXfjuvquCKK2VwgCAIAgCAICQ7BYM2srY43i7BeR462s+73E2VbLtddTa5JsetTsSZ6FAtwXzpsnKArbfThT3xQ1DQSIS5r+xsmWzu4FtvxLT8NsSk4PuUs2DcVJdjQbrdrvRpPRpnWhkPMcTpHIei/su8irGdjb1vjyvwQ4t217HwWrFhMMVRNVXIfIxrXkkZQ2O5vw0PWb9AWQ7JSgq/Q0NiUnIona7HpMRqi9oJbfk4We6TZuntONifBb+PSqa9H9TJusds/wXts3hDaOmigb9xvOPtPOrneJusG612Tcma1cFCKiig9pao1ldM6PncrLkjt06hjPnYHxX0FEfKqSfZf8Apj2vfY2u56Gw2jbDFHE3hG0MH4Ra6+cnJyk5PubUVtWh5z2oxH0irnmvcOkdlPuN5rfIBfSUQ2VxiYlst03Iujd7swylowJGAyTjNLcX0I0jPYAeHWSsTLyHZZ04XBqY9KhDryzC24pqbDsOnFPCyIz2j5osSXfo3Mu8WU7ro73rp1Ob1Gut7VpqQXdLh3K14eRpCwv/ABHmt+p+S0PEJ7atPUqYcdbNfQmu9zaJ1PC2njNnzg5iOLYhYHxcTbuBVHw+hTlvfC/JZy7XGO1dyK7oKGPl5amQtaynYAHOIa0Pkvrc6aNB+at+ITe1QjyyDDitzk+x2bY4jLjVUyCjaXxRX59iGFztDI49DQBYddyvMeEcWtzs6Nnt0nfPbDhEwxemZhWESRsdchhZm9qSU2J+ZKpVyeRkpv8AuhZmlTS0io9lI5XVUTYB+9N2sJ4McRblD8IufALYyHFVty4/vQzadd605Lj2i5PC8LkZFpZnJtJ9Z0kmheetxuSsanW+9ORp2aVVPQqfd7hnpFfA23NY7lXd0eo/uyrWy7NlLf0+5nY8N1iPQy+dNkx6+jjnjfFI3Mx4LXDsK6jJxakuTyUVJaM81YtQmnnlhJuY3ll+sA6HxFivpq574qXqYc47ZOJirs5CAIAgCAICUbtcUZTV8ZebNkBiJOgBfbKT2XAHiqubW51PTt1LGNNRs6l/r541wgNNhmKw1vpMWS4hkMD2usQ7TU26jqPAqadcqtsvXqRxmp6r6FJ7d7MHD6jILmKQF0bjxy9LSektuPAhbmLkedDXuuTLyKvLlouCfnHJJNn3SuJz8mYS7pNncnf5LP8AJSzNq45/7LfmN4+4g27OjEuIwg8GZpLdrBp52Pgr+bLbS/sVMWOtiLX3h7QCjpHWP72UFkY6bkc53c0a37QsjEo82z5Lk0ci1Vw+bKr3X4cJsQiuNIgZD3tFm+ZHyWtnT20v59DPxY7rF8i29pdoImUVVLFI1xjDorg3tN6uXvBIWPTTJ2xjJc9foaNliUG0UrsNhAqq2CMi7Ac7x7ketj2E2HitzKs8upyMuiG+xI9Fr5s2ipt9uIXfTwA6NDpXDtNms8s/zWv4ZDpKf0M/OlxEy90cUdNR1NXKQ1rnauPRHCD/ALF3yC48QbnZGuP91OsNKMHNkW3qVnLVjXjNlMEbmhwLSGuu7UHUFWsCO2tr5sr5ctZ/QkO7bY+jqqXlZw+QmR3M5QhnN0BLRa571XzcqyuzbHoT41EZQ1ZPKisosPEMQa2PlXiOOONly5x6co1sNLnouFnqFl2sudC25Qr0XqQnfbiNmU9OD6xdK7uZZrfmS7+lXvDIdZT+hUzZdFExdyuE5nzVLh6tomH3jznn5ZB4ld+JWaJQX+TnCh1cj7324ib09ODoM0rh2+qz/fyXnhkOkp/Q9zpcRPjdLDHTQVVdMcrBaMOPst5zyOu5LR+Fe+INzlGqPIw0oxc2WvFIHAOHAgEaW0Oo0OoWQ1p0NA4nmaxrnOcGtaC4k6AAaklepNvRHjenU81Y7X+kVM0wFhJIXAe6TzfG1l9NVDZBR9DEsluk5GCpDgIAgCAIAgOCEBauwe8doa2Ctfa1gyc8COqQ9B9759uTlYL131/b/RoY+V8M/uWix4cAQQQdQQbgjvWUXyptmKfF6OaWqFE+SKoe4yQ3DZbZ3Frgw63Fz33WvfKi2Kr3aNd+xn1RthJz06P7mRtbSV2MSQsjopKeOK5Mk4yavsDpxIAHAcexc48qsZNuSbfoe2xne0ktF8yYy7KR/s40LXWHJ5Q8j7/HMR8SprIfneayz5K8vYioaTZ/F6Opa6Olm5Vh5r2MzsPR63qlpHXZbErqLYaOS0M1V21z6J6k2xDZCuqKWeaoeJKx7A1kYsGxxhwc5jejM7pKowyaoWKMOkV/JblTOUG5e8RjYnZ/FmzPEUb6YPbyck0kZaWsJucma13dytZV1DinJ6/JP8lfHrtUnotCYbdbNT+hQUdDAXMa7M852g80aZi4i5c43v7qp4t8PNdlr6lnIqlsUII6t1eydRSPmlqYuTcWtYwZmu0uS880m33R817n5MLEowep5iUyg25IsZZpdKf3sbPVb6sTRwySxvY1t42l5a5t7ggC443utnAvrVe1vRmbl1Sc9yWpn7D7L1ssccdYDHSROztpyA10r75hyg45QdbFR5WRXGTdfWT7+n+DuimbSU+F2NpvK2Lkrcs0FuVY3KWE2D2cRY9Dhrx43UWFlKr2Z8MkyaHP2o8kL2YnxyhLooaOUhxuWSQOLA7hmDgQB0dNtFdvjjW+1KS+5Vqd1fRR/gsDZbZupM3pmIPElRbLGwepC08bW0zd3bxWdffDb5dS0j+S5VVLXfZz+CI7w9ncSq61746V7o2taxjszQCALk2Lr8SVcw76a6knLqV8mqyc9UuhPtgsHdSUUUb25X6veNNHuNyLjq0Cz8q1WWuS4LdENlaTIJvX2crJaoTRQPljcwN/dtLy1zb3BaNdb8VoYF9ca9snoypl1TctyWpnbDbK1r44m1gMdNC4yMpyAHSSE3DpPdB1AKjysitNuvrJ9/8AR3RTPRKfC7f7LHrKuOFhfI9rGN1LnGwHiVmRi5PSK1LraS1ZTW3+3xrLwU92wfecdHS9luhnZ0rbxMPy/anz+DMyMnf7MeCCK+VAgCAIAgCAIAgCA3uz211bQ6RS3Z/2n85ngL3b4EKC7Grt95dSWu+dfDLKwTerSSWFQx0Duv12fMC48Qsu3w6yPudS9DMg/e6E1w/E4J25oZo5B1scHfTgqU65QekloWozjLhmWuDoIAgCAIAgCAIAgCAIAgCAIDW4pj1JTC81RHH2FwzHuaNT4BSQpnP3VqcSsjH3mQXHd7MTbtpITIfbk5rR+Ec4+Sv1eGyf/I9CpZmpe4itsbx+qrHZp5i+3BvBje5o0WnVTCpaRRRstlN+0zWqU4CAIAgCAIAgCAIAgCAID7hlcw5mOcx3tNJafmF40mtGE2uCRYft7icPCpLx1SNDx8zr5qvPDpl8JPHJsj3JHQ73agfbUsb+1jizyOb6qrLwyPwyZNHOl3RvaXe1Ru9eGZngHfQqCXhti4aZMs2HdM2lPvJwt3Gcs+KNw+gKieBeu38nay6n3M+LbXDHcK2Hxfl+tlG8S5fCyRX1vuZUe0lA7hW05/nM/VcOi1fC/sz1XVv4l9zubjdIeFVB/wDVv6rzyp/tf2PfMj6o4djlIONVAP5rf1TybP2v7DzIeqOmTaegbxracfzmfqulj2v4X9meedX+5fcw5duMLbxrYj8JLv8AEFdLEufws5eRWu5gVG8zC28JXv8Ahid+YClWBc+38nDy6l3NTV73KYfZ08r+8ho+pKlj4ZN8tEbzYdkaGu3tVjtIoIY+115D9WhWI+G1r3m3/BDLNm+ERvEds8Rn9eqeAehlox/aArMMWmHESGWRZLlmhcSTckkniTqT4qwQhAEAQBAEAQBAEAQBAEAQBAEAQBAEAQBAEBxYL0DKOoIBlHUgFkByvAEAQBAEAQBAEAQBAEAQBAEAQBAEAQBAEAQBAEAQBAEAQBAEAQBAEAQBAEAQBAEAQBAEAQBAEAQBAEAQBAEAQBAEAQBAEAQBAEAQBAEAQBAEAQBAEAQBAEAQBAEAQBAEAQBAEAQBAEAQBAEAQBAEAQBAEAQBAEAQBAEAQBAEAQBAEAQBAEAQBAEAQBAEAQBAEAQBAEAQBAEAQBAEAQBAEAQBAEAQB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347831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539750" y="1700213"/>
            <a:ext cx="3887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sp>
        <p:nvSpPr>
          <p:cNvPr id="239619" name="Text Box 3"/>
          <p:cNvSpPr txBox="1">
            <a:spLocks noChangeArrowheads="1"/>
          </p:cNvSpPr>
          <p:nvPr/>
        </p:nvSpPr>
        <p:spPr bwMode="auto">
          <a:xfrm>
            <a:off x="4571918" y="2276872"/>
            <a:ext cx="432028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sz="2000" dirty="0"/>
              <a:t> </a:t>
            </a:r>
            <a:r>
              <a:rPr lang="tr-TR" sz="2000" dirty="0"/>
              <a:t>Her 8 dakikada bir iki hatta 160 kg şarj</a:t>
            </a:r>
          </a:p>
          <a:p>
            <a:pPr>
              <a:spcBef>
                <a:spcPct val="50000"/>
              </a:spcBef>
              <a:buFontTx/>
              <a:buChar char="•"/>
            </a:pPr>
            <a:r>
              <a:rPr lang="tr-TR" sz="2000" dirty="0"/>
              <a:t> Yıllık üretim kapasitesi 10.000 ton</a:t>
            </a:r>
          </a:p>
          <a:p>
            <a:pPr>
              <a:spcBef>
                <a:spcPct val="50000"/>
              </a:spcBef>
              <a:buFontTx/>
              <a:buChar char="•"/>
            </a:pPr>
            <a:endParaRPr lang="de-DE" sz="2000" dirty="0"/>
          </a:p>
        </p:txBody>
      </p:sp>
      <p:pic>
        <p:nvPicPr>
          <p:cNvPr id="10" name="Picture 3" descr="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17" y="1447304"/>
            <a:ext cx="4071021" cy="4608512"/>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9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4066949" y="1628800"/>
            <a:ext cx="51125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de-DE" sz="2000" b="1" dirty="0"/>
              <a:t> </a:t>
            </a:r>
            <a:r>
              <a:rPr lang="tr-TR" sz="2400" dirty="0"/>
              <a:t>bilgisayar kontrollü </a:t>
            </a:r>
            <a:r>
              <a:rPr lang="de-DE" sz="2400" dirty="0"/>
              <a:t>/ </a:t>
            </a:r>
          </a:p>
          <a:p>
            <a:pPr>
              <a:spcBef>
                <a:spcPct val="50000"/>
              </a:spcBef>
            </a:pPr>
            <a:r>
              <a:rPr lang="de-DE" sz="2400" dirty="0"/>
              <a:t>   </a:t>
            </a:r>
            <a:r>
              <a:rPr lang="tr-TR" sz="2400" dirty="0"/>
              <a:t>yüksek otomasyonlu karışım prosesi</a:t>
            </a:r>
            <a:endParaRPr lang="de-DE" sz="2400" dirty="0"/>
          </a:p>
          <a:p>
            <a:pPr>
              <a:spcBef>
                <a:spcPct val="50000"/>
              </a:spcBef>
              <a:buFontTx/>
              <a:buChar char="•"/>
            </a:pPr>
            <a:r>
              <a:rPr lang="de-DE" sz="2400" dirty="0"/>
              <a:t> </a:t>
            </a:r>
            <a:r>
              <a:rPr lang="tr-TR" sz="2400" dirty="0"/>
              <a:t>değişmez yüksek kalite</a:t>
            </a:r>
            <a:endParaRPr lang="de-DE" sz="2400" dirty="0"/>
          </a:p>
        </p:txBody>
      </p:sp>
      <p:pic>
        <p:nvPicPr>
          <p:cNvPr id="240644" name="Picture 4" descr="control_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429000"/>
            <a:ext cx="3457128" cy="27904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0645" name="Text Box 5"/>
          <p:cNvSpPr txBox="1">
            <a:spLocks noChangeArrowheads="1"/>
          </p:cNvSpPr>
          <p:nvPr/>
        </p:nvSpPr>
        <p:spPr bwMode="auto">
          <a:xfrm>
            <a:off x="2411759" y="548680"/>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tr-TR" sz="2400" b="1" dirty="0" err="1"/>
              <a:t>Böttcher</a:t>
            </a:r>
            <a:r>
              <a:rPr lang="tr-TR" sz="2400" b="1" dirty="0"/>
              <a:t> </a:t>
            </a:r>
            <a:r>
              <a:rPr lang="tr-TR" sz="2400" b="1" dirty="0" err="1"/>
              <a:t>Gelsdorf</a:t>
            </a:r>
            <a:r>
              <a:rPr lang="tr-TR" sz="2400" b="1" dirty="0"/>
              <a:t> Kauçuk Fabrikası</a:t>
            </a:r>
            <a:endParaRPr lang="en-GB" sz="2400" b="1" dirty="0"/>
          </a:p>
        </p:txBody>
      </p:sp>
      <p:pic>
        <p:nvPicPr>
          <p:cNvPr id="7"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3486574"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9682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lstStyle/>
          <a:p>
            <a:r>
              <a:rPr lang="tr-TR" sz="2800" b="1" dirty="0"/>
              <a:t>Merdane kauçuğu</a:t>
            </a:r>
            <a:endParaRPr lang="de-DE" sz="2800" b="1" dirty="0"/>
          </a:p>
        </p:txBody>
      </p:sp>
      <p:sp>
        <p:nvSpPr>
          <p:cNvPr id="8196" name="Rectangle 4"/>
          <p:cNvSpPr>
            <a:spLocks noChangeArrowheads="1"/>
          </p:cNvSpPr>
          <p:nvPr/>
        </p:nvSpPr>
        <p:spPr bwMode="auto">
          <a:xfrm>
            <a:off x="539750" y="1530350"/>
            <a:ext cx="2197100" cy="5207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7" name="Rectangle 5"/>
          <p:cNvSpPr>
            <a:spLocks noChangeArrowheads="1"/>
          </p:cNvSpPr>
          <p:nvPr/>
        </p:nvSpPr>
        <p:spPr bwMode="auto">
          <a:xfrm>
            <a:off x="3282950" y="1530350"/>
            <a:ext cx="2120900" cy="5207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8" name="Rectangle 6"/>
          <p:cNvSpPr>
            <a:spLocks noChangeArrowheads="1"/>
          </p:cNvSpPr>
          <p:nvPr/>
        </p:nvSpPr>
        <p:spPr bwMode="auto">
          <a:xfrm>
            <a:off x="6019800" y="1371600"/>
            <a:ext cx="2514600" cy="14351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9" name="Rectangle 7"/>
          <p:cNvSpPr>
            <a:spLocks noChangeArrowheads="1"/>
          </p:cNvSpPr>
          <p:nvPr/>
        </p:nvSpPr>
        <p:spPr bwMode="auto">
          <a:xfrm>
            <a:off x="932978" y="1543095"/>
            <a:ext cx="1410644"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dirty="0"/>
              <a:t>Dolgular</a:t>
            </a:r>
            <a:endParaRPr lang="de-DE" sz="2800" dirty="0"/>
          </a:p>
        </p:txBody>
      </p:sp>
      <p:sp>
        <p:nvSpPr>
          <p:cNvPr id="8200" name="Rectangle 8"/>
          <p:cNvSpPr>
            <a:spLocks noChangeArrowheads="1"/>
          </p:cNvSpPr>
          <p:nvPr/>
        </p:nvSpPr>
        <p:spPr bwMode="auto">
          <a:xfrm>
            <a:off x="3729224" y="1535951"/>
            <a:ext cx="1228351"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dirty="0"/>
              <a:t>Kauçuk</a:t>
            </a:r>
            <a:endParaRPr lang="de-DE" sz="2800" dirty="0"/>
          </a:p>
        </p:txBody>
      </p:sp>
      <p:sp>
        <p:nvSpPr>
          <p:cNvPr id="8201" name="Rectangle 9"/>
          <p:cNvSpPr>
            <a:spLocks noChangeArrowheads="1"/>
          </p:cNvSpPr>
          <p:nvPr/>
        </p:nvSpPr>
        <p:spPr bwMode="auto">
          <a:xfrm>
            <a:off x="6218767" y="1569407"/>
            <a:ext cx="2080592" cy="951543"/>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tr-TR" sz="2800" dirty="0"/>
              <a:t>Diğer katkı maddeleri</a:t>
            </a:r>
            <a:endParaRPr lang="de-DE" sz="2800" dirty="0"/>
          </a:p>
        </p:txBody>
      </p:sp>
      <p:sp>
        <p:nvSpPr>
          <p:cNvPr id="8202" name="Rectangle 10"/>
          <p:cNvSpPr>
            <a:spLocks noChangeArrowheads="1"/>
          </p:cNvSpPr>
          <p:nvPr/>
        </p:nvSpPr>
        <p:spPr bwMode="auto">
          <a:xfrm>
            <a:off x="539750" y="2520950"/>
            <a:ext cx="2197100" cy="5207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04" name="Rectangle 12"/>
          <p:cNvSpPr>
            <a:spLocks noChangeArrowheads="1"/>
          </p:cNvSpPr>
          <p:nvPr/>
        </p:nvSpPr>
        <p:spPr bwMode="auto">
          <a:xfrm>
            <a:off x="607035" y="2552699"/>
            <a:ext cx="2129815"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dirty="0"/>
              <a:t>Yumuşatıcılar</a:t>
            </a:r>
            <a:endParaRPr lang="de-DE" sz="2800" dirty="0"/>
          </a:p>
        </p:txBody>
      </p:sp>
      <p:sp>
        <p:nvSpPr>
          <p:cNvPr id="8205" name="Rectangle 13"/>
          <p:cNvSpPr>
            <a:spLocks noChangeArrowheads="1"/>
          </p:cNvSpPr>
          <p:nvPr/>
        </p:nvSpPr>
        <p:spPr bwMode="auto">
          <a:xfrm>
            <a:off x="6172200" y="3200400"/>
            <a:ext cx="1401795" cy="520655"/>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dirty="0" err="1"/>
              <a:t>Kürleme</a:t>
            </a:r>
            <a:endParaRPr lang="de-DE" sz="2800" dirty="0"/>
          </a:p>
        </p:txBody>
      </p:sp>
      <p:sp>
        <p:nvSpPr>
          <p:cNvPr id="8206" name="Rectangle 14"/>
          <p:cNvSpPr>
            <a:spLocks noChangeArrowheads="1"/>
          </p:cNvSpPr>
          <p:nvPr/>
        </p:nvSpPr>
        <p:spPr bwMode="auto">
          <a:xfrm>
            <a:off x="3282950" y="3861048"/>
            <a:ext cx="2197100" cy="5207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07" name="Rectangle 15"/>
          <p:cNvSpPr>
            <a:spLocks noChangeArrowheads="1"/>
          </p:cNvSpPr>
          <p:nvPr/>
        </p:nvSpPr>
        <p:spPr bwMode="auto">
          <a:xfrm>
            <a:off x="3276600" y="4901406"/>
            <a:ext cx="2362200" cy="5334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08" name="Rectangle 16"/>
          <p:cNvSpPr>
            <a:spLocks noChangeArrowheads="1"/>
          </p:cNvSpPr>
          <p:nvPr/>
        </p:nvSpPr>
        <p:spPr bwMode="auto">
          <a:xfrm>
            <a:off x="2901950" y="5788620"/>
            <a:ext cx="3346450" cy="5207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79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09" name="Rectangle 17"/>
          <p:cNvSpPr>
            <a:spLocks noChangeArrowheads="1"/>
          </p:cNvSpPr>
          <p:nvPr/>
        </p:nvSpPr>
        <p:spPr bwMode="auto">
          <a:xfrm>
            <a:off x="3496253" y="3808131"/>
            <a:ext cx="1719446"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b="1" dirty="0"/>
              <a:t>Karıştırma</a:t>
            </a:r>
            <a:endParaRPr lang="de-DE" sz="2800" b="1" dirty="0"/>
          </a:p>
        </p:txBody>
      </p:sp>
      <p:sp>
        <p:nvSpPr>
          <p:cNvPr id="8210" name="Rectangle 18"/>
          <p:cNvSpPr>
            <a:spLocks noChangeArrowheads="1"/>
          </p:cNvSpPr>
          <p:nvPr/>
        </p:nvSpPr>
        <p:spPr bwMode="auto">
          <a:xfrm>
            <a:off x="3308811" y="4940851"/>
            <a:ext cx="2272161"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de-DE" sz="2800" dirty="0" err="1"/>
              <a:t>Vul</a:t>
            </a:r>
            <a:r>
              <a:rPr lang="tr-TR" sz="2800" dirty="0"/>
              <a:t>k</a:t>
            </a:r>
            <a:r>
              <a:rPr lang="de-DE" sz="2800" dirty="0" err="1"/>
              <a:t>ani</a:t>
            </a:r>
            <a:r>
              <a:rPr lang="tr-TR" sz="2800" dirty="0"/>
              <a:t>z</a:t>
            </a:r>
            <a:r>
              <a:rPr lang="de-DE" sz="2800" dirty="0"/>
              <a:t>a</a:t>
            </a:r>
            <a:r>
              <a:rPr lang="tr-TR" sz="2800" dirty="0" err="1"/>
              <a:t>sy</a:t>
            </a:r>
            <a:r>
              <a:rPr lang="de-DE" sz="2800" dirty="0"/>
              <a:t>on</a:t>
            </a:r>
          </a:p>
        </p:txBody>
      </p:sp>
      <p:sp>
        <p:nvSpPr>
          <p:cNvPr id="8211" name="Rectangle 19"/>
          <p:cNvSpPr>
            <a:spLocks noChangeArrowheads="1"/>
          </p:cNvSpPr>
          <p:nvPr/>
        </p:nvSpPr>
        <p:spPr bwMode="auto">
          <a:xfrm>
            <a:off x="3131840" y="5793382"/>
            <a:ext cx="2626105"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tr-TR" sz="2800" dirty="0"/>
              <a:t>Kauçuk malzeme</a:t>
            </a:r>
            <a:endParaRPr lang="de-DE" sz="2800" dirty="0"/>
          </a:p>
        </p:txBody>
      </p:sp>
      <p:sp>
        <p:nvSpPr>
          <p:cNvPr id="8212" name="Line 20"/>
          <p:cNvSpPr>
            <a:spLocks noChangeShapeType="1"/>
          </p:cNvSpPr>
          <p:nvPr/>
        </p:nvSpPr>
        <p:spPr bwMode="auto">
          <a:xfrm>
            <a:off x="4343400" y="2063750"/>
            <a:ext cx="0" cy="1739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3" name="Line 21"/>
          <p:cNvSpPr>
            <a:spLocks noChangeShapeType="1"/>
          </p:cNvSpPr>
          <p:nvPr/>
        </p:nvSpPr>
        <p:spPr bwMode="auto">
          <a:xfrm>
            <a:off x="2749550" y="2063750"/>
            <a:ext cx="1358900" cy="1739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4" name="Line 22"/>
          <p:cNvSpPr>
            <a:spLocks noChangeShapeType="1"/>
          </p:cNvSpPr>
          <p:nvPr/>
        </p:nvSpPr>
        <p:spPr bwMode="auto">
          <a:xfrm flipH="1">
            <a:off x="4565650" y="2825750"/>
            <a:ext cx="1460500" cy="9779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5" name="Line 23"/>
          <p:cNvSpPr>
            <a:spLocks noChangeShapeType="1"/>
          </p:cNvSpPr>
          <p:nvPr/>
        </p:nvSpPr>
        <p:spPr bwMode="auto">
          <a:xfrm>
            <a:off x="2749550" y="3054350"/>
            <a:ext cx="1054100" cy="7493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6" name="Line 24"/>
          <p:cNvSpPr>
            <a:spLocks noChangeShapeType="1"/>
          </p:cNvSpPr>
          <p:nvPr/>
        </p:nvSpPr>
        <p:spPr bwMode="auto">
          <a:xfrm flipH="1">
            <a:off x="5403850" y="3429000"/>
            <a:ext cx="692150" cy="3746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7" name="Line 25"/>
          <p:cNvSpPr>
            <a:spLocks noChangeShapeType="1"/>
          </p:cNvSpPr>
          <p:nvPr/>
        </p:nvSpPr>
        <p:spPr bwMode="auto">
          <a:xfrm>
            <a:off x="4355976" y="4602956"/>
            <a:ext cx="0" cy="2921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18" name="Line 26"/>
          <p:cNvSpPr>
            <a:spLocks noChangeShapeType="1"/>
          </p:cNvSpPr>
          <p:nvPr/>
        </p:nvSpPr>
        <p:spPr bwMode="auto">
          <a:xfrm>
            <a:off x="4355976" y="5445224"/>
            <a:ext cx="0" cy="2921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extfeld 1"/>
          <p:cNvSpPr txBox="1"/>
          <p:nvPr/>
        </p:nvSpPr>
        <p:spPr>
          <a:xfrm>
            <a:off x="2627784" y="4365104"/>
            <a:ext cx="3744416" cy="369332"/>
          </a:xfrm>
          <a:prstGeom prst="rect">
            <a:avLst/>
          </a:prstGeom>
          <a:noFill/>
        </p:spPr>
        <p:txBody>
          <a:bodyPr wrap="square" rtlCol="0">
            <a:spAutoFit/>
          </a:bodyPr>
          <a:lstStyle/>
          <a:p>
            <a:r>
              <a:rPr lang="de-DE" dirty="0">
                <a:solidFill>
                  <a:schemeClr val="tx2"/>
                </a:solidFill>
              </a:rPr>
              <a:t>------------------------------------------------</a:t>
            </a:r>
          </a:p>
        </p:txBody>
      </p:sp>
    </p:spTree>
    <p:extLst>
      <p:ext uri="{BB962C8B-B14F-4D97-AF65-F5344CB8AC3E}">
        <p14:creationId xmlns:p14="http://schemas.microsoft.com/office/powerpoint/2010/main" val="8141461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21218" y="401577"/>
            <a:ext cx="8229600" cy="1143000"/>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lstStyle/>
          <a:p>
            <a:r>
              <a:rPr lang="tr-TR" sz="2800" b="1" dirty="0"/>
              <a:t>Merdane kauçuğu</a:t>
            </a:r>
            <a:endParaRPr lang="de-DE" sz="2800" b="1" dirty="0"/>
          </a:p>
        </p:txBody>
      </p:sp>
      <p:graphicFrame>
        <p:nvGraphicFramePr>
          <p:cNvPr id="5" name="Nesne 4"/>
          <p:cNvGraphicFramePr>
            <a:graphicFrameLocks noChangeAspect="1"/>
          </p:cNvGraphicFramePr>
          <p:nvPr/>
        </p:nvGraphicFramePr>
        <p:xfrm>
          <a:off x="857250" y="1312863"/>
          <a:ext cx="7689850" cy="5265737"/>
        </p:xfrm>
        <a:graphic>
          <a:graphicData uri="http://schemas.openxmlformats.org/presentationml/2006/ole">
            <mc:AlternateContent xmlns:mc="http://schemas.openxmlformats.org/markup-compatibility/2006">
              <mc:Choice xmlns:v="urn:schemas-microsoft-com:vml" Requires="v">
                <p:oleObj spid="_x0000_s6158" name="MS Org Chart" r:id="rId3" imgW="5329003" imgH="3946161" progId="OrgPlusWOPX.4">
                  <p:embed followColorScheme="full"/>
                </p:oleObj>
              </mc:Choice>
              <mc:Fallback>
                <p:oleObj name="MS Org Chart" r:id="rId3" imgW="5329003" imgH="3946161" progId="OrgPlusWOPX.4">
                  <p:embed followColorScheme="full"/>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312863"/>
                        <a:ext cx="7689850" cy="526573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FF66"/>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79864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18864" y="413792"/>
            <a:ext cx="8229600" cy="1143000"/>
          </a:xfrm>
          <a:noFill/>
        </p:spPr>
        <p:txBody>
          <a:bodyPr lIns="90488" tIns="44450" rIns="90488" bIns="44450" anchor="b"/>
          <a:lstStyle/>
          <a:p>
            <a:pPr eaLnBrk="1" hangingPunct="1"/>
            <a:r>
              <a:rPr lang="tr-TR" sz="2800" dirty="0"/>
              <a:t>Kauçuk bileşenleri</a:t>
            </a:r>
            <a:endParaRPr lang="de-DE" sz="2800" dirty="0"/>
          </a:p>
        </p:txBody>
      </p:sp>
      <p:sp>
        <p:nvSpPr>
          <p:cNvPr id="35843" name="Rectangle 3"/>
          <p:cNvSpPr>
            <a:spLocks noChangeArrowheads="1"/>
          </p:cNvSpPr>
          <p:nvPr/>
        </p:nvSpPr>
        <p:spPr bwMode="auto">
          <a:xfrm>
            <a:off x="3937000" y="2182813"/>
            <a:ext cx="546100" cy="869950"/>
          </a:xfrm>
          <a:prstGeom prst="rect">
            <a:avLst/>
          </a:prstGeom>
          <a:solidFill>
            <a:srgbClr val="92D050"/>
          </a:solidFill>
          <a:ln w="12700">
            <a:solidFill>
              <a:schemeClr val="tx1"/>
            </a:solidFill>
            <a:miter lim="800000"/>
            <a:headEnd/>
            <a:tailEnd/>
          </a:ln>
        </p:spPr>
        <p:txBody>
          <a:bodyPr wrap="none" anchor="ctr"/>
          <a:lstStyle/>
          <a:p>
            <a:endParaRPr lang="de-DE"/>
          </a:p>
        </p:txBody>
      </p:sp>
      <p:sp>
        <p:nvSpPr>
          <p:cNvPr id="35844" name="Rectangle 4"/>
          <p:cNvSpPr>
            <a:spLocks noChangeArrowheads="1"/>
          </p:cNvSpPr>
          <p:nvPr/>
        </p:nvSpPr>
        <p:spPr bwMode="auto">
          <a:xfrm>
            <a:off x="3937000" y="3065462"/>
            <a:ext cx="546100" cy="291529"/>
          </a:xfrm>
          <a:prstGeom prst="rect">
            <a:avLst/>
          </a:prstGeom>
          <a:solidFill>
            <a:schemeClr val="accent6">
              <a:lumMod val="60000"/>
              <a:lumOff val="40000"/>
            </a:schemeClr>
          </a:solidFill>
          <a:ln w="12700">
            <a:solidFill>
              <a:schemeClr val="tx1"/>
            </a:solidFill>
            <a:miter lim="800000"/>
            <a:headEnd/>
            <a:tailEnd/>
          </a:ln>
        </p:spPr>
        <p:txBody>
          <a:bodyPr wrap="none" anchor="ctr"/>
          <a:lstStyle/>
          <a:p>
            <a:endParaRPr lang="de-DE"/>
          </a:p>
        </p:txBody>
      </p:sp>
      <p:sp>
        <p:nvSpPr>
          <p:cNvPr id="35845" name="Rectangle 5"/>
          <p:cNvSpPr>
            <a:spLocks noChangeArrowheads="1"/>
          </p:cNvSpPr>
          <p:nvPr/>
        </p:nvSpPr>
        <p:spPr bwMode="auto">
          <a:xfrm>
            <a:off x="3937000" y="3317875"/>
            <a:ext cx="546100" cy="114300"/>
          </a:xfrm>
          <a:prstGeom prst="rect">
            <a:avLst/>
          </a:prstGeom>
          <a:solidFill>
            <a:schemeClr val="tx2">
              <a:lumMod val="60000"/>
              <a:lumOff val="40000"/>
            </a:schemeClr>
          </a:solidFill>
          <a:ln w="12700">
            <a:solidFill>
              <a:schemeClr val="tx1"/>
            </a:solidFill>
            <a:miter lim="800000"/>
            <a:headEnd/>
            <a:tailEnd/>
          </a:ln>
        </p:spPr>
        <p:txBody>
          <a:bodyPr wrap="none" anchor="ctr"/>
          <a:lstStyle/>
          <a:p>
            <a:endParaRPr lang="de-DE"/>
          </a:p>
        </p:txBody>
      </p:sp>
      <p:sp>
        <p:nvSpPr>
          <p:cNvPr id="35846" name="Rectangle 6"/>
          <p:cNvSpPr>
            <a:spLocks noChangeArrowheads="1"/>
          </p:cNvSpPr>
          <p:nvPr/>
        </p:nvSpPr>
        <p:spPr bwMode="auto">
          <a:xfrm>
            <a:off x="3937000" y="3444875"/>
            <a:ext cx="546100" cy="681038"/>
          </a:xfrm>
          <a:prstGeom prst="rect">
            <a:avLst/>
          </a:prstGeom>
          <a:solidFill>
            <a:srgbClr val="FFFF66"/>
          </a:solidFill>
          <a:ln w="12700">
            <a:solidFill>
              <a:schemeClr val="tx1"/>
            </a:solidFill>
            <a:miter lim="800000"/>
            <a:headEnd/>
            <a:tailEnd/>
          </a:ln>
        </p:spPr>
        <p:txBody>
          <a:bodyPr wrap="none" anchor="ctr"/>
          <a:lstStyle/>
          <a:p>
            <a:endParaRPr lang="de-DE"/>
          </a:p>
        </p:txBody>
      </p:sp>
      <p:sp>
        <p:nvSpPr>
          <p:cNvPr id="35847" name="Rectangle 7"/>
          <p:cNvSpPr>
            <a:spLocks noChangeArrowheads="1"/>
          </p:cNvSpPr>
          <p:nvPr/>
        </p:nvSpPr>
        <p:spPr bwMode="auto">
          <a:xfrm>
            <a:off x="3937000" y="4138613"/>
            <a:ext cx="546100" cy="1436687"/>
          </a:xfrm>
          <a:prstGeom prst="rect">
            <a:avLst/>
          </a:prstGeom>
          <a:solidFill>
            <a:srgbClr val="FF5050"/>
          </a:solidFill>
          <a:ln w="12700">
            <a:solidFill>
              <a:schemeClr val="tx1"/>
            </a:solidFill>
            <a:miter lim="800000"/>
            <a:headEnd/>
            <a:tailEnd/>
          </a:ln>
        </p:spPr>
        <p:txBody>
          <a:bodyPr wrap="none" anchor="ctr"/>
          <a:lstStyle/>
          <a:p>
            <a:endParaRPr lang="de-DE"/>
          </a:p>
        </p:txBody>
      </p:sp>
      <p:sp>
        <p:nvSpPr>
          <p:cNvPr id="35848" name="Rectangle 8"/>
          <p:cNvSpPr>
            <a:spLocks noChangeArrowheads="1"/>
          </p:cNvSpPr>
          <p:nvPr/>
        </p:nvSpPr>
        <p:spPr bwMode="auto">
          <a:xfrm>
            <a:off x="5365750" y="2182813"/>
            <a:ext cx="546100" cy="176212"/>
          </a:xfrm>
          <a:prstGeom prst="rect">
            <a:avLst/>
          </a:prstGeom>
          <a:solidFill>
            <a:srgbClr val="92D050"/>
          </a:solidFill>
          <a:ln w="12700">
            <a:solidFill>
              <a:schemeClr val="tx1"/>
            </a:solidFill>
            <a:miter lim="800000"/>
            <a:headEnd/>
            <a:tailEnd/>
          </a:ln>
        </p:spPr>
        <p:txBody>
          <a:bodyPr wrap="none" anchor="ctr"/>
          <a:lstStyle/>
          <a:p>
            <a:endParaRPr lang="de-DE"/>
          </a:p>
        </p:txBody>
      </p:sp>
      <p:sp>
        <p:nvSpPr>
          <p:cNvPr id="35849" name="Rectangle 9"/>
          <p:cNvSpPr>
            <a:spLocks noChangeArrowheads="1"/>
          </p:cNvSpPr>
          <p:nvPr/>
        </p:nvSpPr>
        <p:spPr bwMode="auto">
          <a:xfrm>
            <a:off x="5365750" y="2371724"/>
            <a:ext cx="546100" cy="193179"/>
          </a:xfrm>
          <a:prstGeom prst="rect">
            <a:avLst/>
          </a:prstGeom>
          <a:solidFill>
            <a:schemeClr val="accent6">
              <a:lumMod val="60000"/>
              <a:lumOff val="40000"/>
            </a:schemeClr>
          </a:solidFill>
          <a:ln w="12700">
            <a:solidFill>
              <a:schemeClr val="tx1"/>
            </a:solidFill>
            <a:miter lim="800000"/>
            <a:headEnd/>
            <a:tailEnd/>
          </a:ln>
        </p:spPr>
        <p:txBody>
          <a:bodyPr wrap="none" anchor="ctr"/>
          <a:lstStyle/>
          <a:p>
            <a:endParaRPr lang="de-DE"/>
          </a:p>
        </p:txBody>
      </p:sp>
      <p:sp>
        <p:nvSpPr>
          <p:cNvPr id="35850" name="Rectangle 10"/>
          <p:cNvSpPr>
            <a:spLocks noChangeArrowheads="1"/>
          </p:cNvSpPr>
          <p:nvPr/>
        </p:nvSpPr>
        <p:spPr bwMode="auto">
          <a:xfrm>
            <a:off x="5365750" y="2562225"/>
            <a:ext cx="546100" cy="301625"/>
          </a:xfrm>
          <a:prstGeom prst="rect">
            <a:avLst/>
          </a:prstGeom>
          <a:solidFill>
            <a:schemeClr val="tx2">
              <a:lumMod val="60000"/>
              <a:lumOff val="40000"/>
            </a:schemeClr>
          </a:solidFill>
          <a:ln w="12700">
            <a:solidFill>
              <a:schemeClr val="tx1"/>
            </a:solidFill>
            <a:miter lim="800000"/>
            <a:headEnd/>
            <a:tailEnd/>
          </a:ln>
        </p:spPr>
        <p:txBody>
          <a:bodyPr wrap="none" anchor="ctr"/>
          <a:lstStyle/>
          <a:p>
            <a:endParaRPr lang="de-DE"/>
          </a:p>
        </p:txBody>
      </p:sp>
      <p:sp>
        <p:nvSpPr>
          <p:cNvPr id="35851" name="Rectangle 11"/>
          <p:cNvSpPr>
            <a:spLocks noChangeArrowheads="1"/>
          </p:cNvSpPr>
          <p:nvPr/>
        </p:nvSpPr>
        <p:spPr bwMode="auto">
          <a:xfrm>
            <a:off x="5365750" y="2876550"/>
            <a:ext cx="546100" cy="1632570"/>
          </a:xfrm>
          <a:prstGeom prst="rect">
            <a:avLst/>
          </a:prstGeom>
          <a:solidFill>
            <a:srgbClr val="FFFF66"/>
          </a:solidFill>
          <a:ln w="12700">
            <a:solidFill>
              <a:schemeClr val="tx1"/>
            </a:solidFill>
            <a:miter lim="800000"/>
            <a:headEnd/>
            <a:tailEnd/>
          </a:ln>
        </p:spPr>
        <p:txBody>
          <a:bodyPr wrap="none" anchor="ctr"/>
          <a:lstStyle/>
          <a:p>
            <a:endParaRPr lang="de-DE"/>
          </a:p>
        </p:txBody>
      </p:sp>
      <p:sp>
        <p:nvSpPr>
          <p:cNvPr id="35852" name="Rectangle 12"/>
          <p:cNvSpPr>
            <a:spLocks noChangeArrowheads="1"/>
          </p:cNvSpPr>
          <p:nvPr/>
        </p:nvSpPr>
        <p:spPr bwMode="auto">
          <a:xfrm>
            <a:off x="5365750" y="4452938"/>
            <a:ext cx="546100" cy="1122362"/>
          </a:xfrm>
          <a:prstGeom prst="rect">
            <a:avLst/>
          </a:prstGeom>
          <a:solidFill>
            <a:srgbClr val="FF5050"/>
          </a:solidFill>
          <a:ln w="12700">
            <a:solidFill>
              <a:schemeClr val="tx1"/>
            </a:solidFill>
            <a:miter lim="800000"/>
            <a:headEnd/>
            <a:tailEnd/>
          </a:ln>
        </p:spPr>
        <p:txBody>
          <a:bodyPr wrap="none" anchor="ctr"/>
          <a:lstStyle/>
          <a:p>
            <a:endParaRPr lang="de-DE"/>
          </a:p>
        </p:txBody>
      </p:sp>
      <p:sp>
        <p:nvSpPr>
          <p:cNvPr id="35853" name="Rectangle 13"/>
          <p:cNvSpPr>
            <a:spLocks noChangeArrowheads="1"/>
          </p:cNvSpPr>
          <p:nvPr/>
        </p:nvSpPr>
        <p:spPr bwMode="auto">
          <a:xfrm>
            <a:off x="920750" y="4672608"/>
            <a:ext cx="173038" cy="176212"/>
          </a:xfrm>
          <a:prstGeom prst="rect">
            <a:avLst/>
          </a:prstGeom>
          <a:solidFill>
            <a:srgbClr val="FF5050"/>
          </a:solidFill>
          <a:ln w="12700">
            <a:solidFill>
              <a:schemeClr val="tx1"/>
            </a:solidFill>
            <a:miter lim="800000"/>
            <a:headEnd/>
            <a:tailEnd/>
          </a:ln>
        </p:spPr>
        <p:txBody>
          <a:bodyPr wrap="none" anchor="ctr"/>
          <a:lstStyle/>
          <a:p>
            <a:endParaRPr lang="de-DE"/>
          </a:p>
        </p:txBody>
      </p:sp>
      <p:sp>
        <p:nvSpPr>
          <p:cNvPr id="35854" name="Rectangle 14"/>
          <p:cNvSpPr>
            <a:spLocks noChangeArrowheads="1"/>
          </p:cNvSpPr>
          <p:nvPr/>
        </p:nvSpPr>
        <p:spPr bwMode="auto">
          <a:xfrm>
            <a:off x="920750" y="1834158"/>
            <a:ext cx="173038" cy="176212"/>
          </a:xfrm>
          <a:prstGeom prst="rect">
            <a:avLst/>
          </a:prstGeom>
          <a:solidFill>
            <a:srgbClr val="92D050"/>
          </a:solidFill>
          <a:ln w="12700">
            <a:solidFill>
              <a:schemeClr val="tx1"/>
            </a:solidFill>
            <a:miter lim="800000"/>
            <a:headEnd/>
            <a:tailEnd/>
          </a:ln>
        </p:spPr>
        <p:txBody>
          <a:bodyPr wrap="none" anchor="ctr"/>
          <a:lstStyle/>
          <a:p>
            <a:endParaRPr lang="de-DE"/>
          </a:p>
        </p:txBody>
      </p:sp>
      <p:sp>
        <p:nvSpPr>
          <p:cNvPr id="35855" name="Rectangle 15"/>
          <p:cNvSpPr>
            <a:spLocks noChangeArrowheads="1"/>
          </p:cNvSpPr>
          <p:nvPr/>
        </p:nvSpPr>
        <p:spPr bwMode="auto">
          <a:xfrm>
            <a:off x="920750" y="3915370"/>
            <a:ext cx="173038" cy="176213"/>
          </a:xfrm>
          <a:prstGeom prst="rect">
            <a:avLst/>
          </a:prstGeom>
          <a:solidFill>
            <a:srgbClr val="FFFF66"/>
          </a:solidFill>
          <a:ln w="12700">
            <a:solidFill>
              <a:schemeClr val="tx1"/>
            </a:solidFill>
            <a:miter lim="800000"/>
            <a:headEnd/>
            <a:tailEnd/>
          </a:ln>
        </p:spPr>
        <p:txBody>
          <a:bodyPr wrap="none" anchor="ctr"/>
          <a:lstStyle/>
          <a:p>
            <a:endParaRPr lang="de-DE"/>
          </a:p>
        </p:txBody>
      </p:sp>
      <p:sp>
        <p:nvSpPr>
          <p:cNvPr id="35856" name="Rectangle 16"/>
          <p:cNvSpPr>
            <a:spLocks noChangeArrowheads="1"/>
          </p:cNvSpPr>
          <p:nvPr/>
        </p:nvSpPr>
        <p:spPr bwMode="auto">
          <a:xfrm>
            <a:off x="920750" y="3221633"/>
            <a:ext cx="173038" cy="176212"/>
          </a:xfrm>
          <a:prstGeom prst="rect">
            <a:avLst/>
          </a:prstGeom>
          <a:solidFill>
            <a:schemeClr val="tx2">
              <a:lumMod val="60000"/>
              <a:lumOff val="40000"/>
            </a:schemeClr>
          </a:solidFill>
          <a:ln w="12700">
            <a:solidFill>
              <a:schemeClr val="tx1"/>
            </a:solidFill>
            <a:miter lim="800000"/>
            <a:headEnd/>
            <a:tailEnd/>
          </a:ln>
        </p:spPr>
        <p:txBody>
          <a:bodyPr wrap="none" anchor="ctr"/>
          <a:lstStyle/>
          <a:p>
            <a:endParaRPr lang="de-DE"/>
          </a:p>
        </p:txBody>
      </p:sp>
      <p:sp>
        <p:nvSpPr>
          <p:cNvPr id="35857" name="Rectangle 17"/>
          <p:cNvSpPr>
            <a:spLocks noChangeArrowheads="1"/>
          </p:cNvSpPr>
          <p:nvPr/>
        </p:nvSpPr>
        <p:spPr bwMode="auto">
          <a:xfrm>
            <a:off x="920750" y="2591395"/>
            <a:ext cx="173038" cy="176213"/>
          </a:xfrm>
          <a:prstGeom prst="rect">
            <a:avLst/>
          </a:prstGeom>
          <a:solidFill>
            <a:schemeClr val="accent6">
              <a:lumMod val="60000"/>
              <a:lumOff val="40000"/>
            </a:schemeClr>
          </a:solidFill>
          <a:ln w="12700">
            <a:solidFill>
              <a:schemeClr val="tx1"/>
            </a:solidFill>
            <a:miter lim="800000"/>
            <a:headEnd/>
            <a:tailEnd/>
          </a:ln>
        </p:spPr>
        <p:txBody>
          <a:bodyPr wrap="none" anchor="ctr"/>
          <a:lstStyle/>
          <a:p>
            <a:endParaRPr lang="de-DE"/>
          </a:p>
        </p:txBody>
      </p:sp>
      <p:sp>
        <p:nvSpPr>
          <p:cNvPr id="35858" name="Rectangle 18"/>
          <p:cNvSpPr>
            <a:spLocks noChangeArrowheads="1"/>
          </p:cNvSpPr>
          <p:nvPr/>
        </p:nvSpPr>
        <p:spPr bwMode="auto">
          <a:xfrm>
            <a:off x="6856413" y="2182813"/>
            <a:ext cx="546100" cy="176212"/>
          </a:xfrm>
          <a:prstGeom prst="rect">
            <a:avLst/>
          </a:prstGeom>
          <a:solidFill>
            <a:srgbClr val="92D050"/>
          </a:solidFill>
          <a:ln w="12700">
            <a:solidFill>
              <a:schemeClr val="tx1"/>
            </a:solidFill>
            <a:miter lim="800000"/>
            <a:headEnd/>
            <a:tailEnd/>
          </a:ln>
        </p:spPr>
        <p:txBody>
          <a:bodyPr wrap="none" anchor="ctr"/>
          <a:lstStyle/>
          <a:p>
            <a:endParaRPr lang="de-DE"/>
          </a:p>
        </p:txBody>
      </p:sp>
      <p:sp>
        <p:nvSpPr>
          <p:cNvPr id="35859" name="Rectangle 19"/>
          <p:cNvSpPr>
            <a:spLocks noChangeArrowheads="1"/>
          </p:cNvSpPr>
          <p:nvPr/>
        </p:nvSpPr>
        <p:spPr bwMode="auto">
          <a:xfrm>
            <a:off x="6856413" y="2371725"/>
            <a:ext cx="546100" cy="50800"/>
          </a:xfrm>
          <a:prstGeom prst="rect">
            <a:avLst/>
          </a:prstGeom>
          <a:solidFill>
            <a:schemeClr val="accent6">
              <a:lumMod val="60000"/>
              <a:lumOff val="40000"/>
            </a:schemeClr>
          </a:solidFill>
          <a:ln w="12700">
            <a:solidFill>
              <a:schemeClr val="tx1"/>
            </a:solidFill>
            <a:miter lim="800000"/>
            <a:headEnd/>
            <a:tailEnd/>
          </a:ln>
        </p:spPr>
        <p:txBody>
          <a:bodyPr wrap="none" anchor="ctr"/>
          <a:lstStyle/>
          <a:p>
            <a:endParaRPr lang="de-DE"/>
          </a:p>
        </p:txBody>
      </p:sp>
      <p:sp>
        <p:nvSpPr>
          <p:cNvPr id="35860" name="Rectangle 20"/>
          <p:cNvSpPr>
            <a:spLocks noChangeArrowheads="1"/>
          </p:cNvSpPr>
          <p:nvPr/>
        </p:nvSpPr>
        <p:spPr bwMode="auto">
          <a:xfrm>
            <a:off x="6856413" y="2435225"/>
            <a:ext cx="546100" cy="1943100"/>
          </a:xfrm>
          <a:prstGeom prst="rect">
            <a:avLst/>
          </a:prstGeom>
          <a:solidFill>
            <a:schemeClr val="tx2">
              <a:lumMod val="60000"/>
              <a:lumOff val="40000"/>
            </a:schemeClr>
          </a:solidFill>
          <a:ln w="12700">
            <a:solidFill>
              <a:schemeClr val="tx1"/>
            </a:solidFill>
            <a:miter lim="800000"/>
            <a:headEnd/>
            <a:tailEnd/>
          </a:ln>
        </p:spPr>
        <p:txBody>
          <a:bodyPr wrap="none" anchor="ctr"/>
          <a:lstStyle/>
          <a:p>
            <a:endParaRPr lang="de-DE"/>
          </a:p>
        </p:txBody>
      </p:sp>
      <p:sp>
        <p:nvSpPr>
          <p:cNvPr id="35861" name="Rectangle 21"/>
          <p:cNvSpPr>
            <a:spLocks noChangeArrowheads="1"/>
          </p:cNvSpPr>
          <p:nvPr/>
        </p:nvSpPr>
        <p:spPr bwMode="auto">
          <a:xfrm>
            <a:off x="6856413" y="4365103"/>
            <a:ext cx="546100" cy="391047"/>
          </a:xfrm>
          <a:prstGeom prst="rect">
            <a:avLst/>
          </a:prstGeom>
          <a:solidFill>
            <a:srgbClr val="FFFF66"/>
          </a:solidFill>
          <a:ln w="12700">
            <a:solidFill>
              <a:schemeClr val="tx1"/>
            </a:solidFill>
            <a:miter lim="800000"/>
            <a:headEnd/>
            <a:tailEnd/>
          </a:ln>
        </p:spPr>
        <p:txBody>
          <a:bodyPr wrap="none" anchor="ctr"/>
          <a:lstStyle/>
          <a:p>
            <a:endParaRPr lang="de-DE"/>
          </a:p>
        </p:txBody>
      </p:sp>
      <p:sp>
        <p:nvSpPr>
          <p:cNvPr id="35862" name="Rectangle 22"/>
          <p:cNvSpPr>
            <a:spLocks noChangeArrowheads="1"/>
          </p:cNvSpPr>
          <p:nvPr/>
        </p:nvSpPr>
        <p:spPr bwMode="auto">
          <a:xfrm>
            <a:off x="6856413" y="4768850"/>
            <a:ext cx="546100" cy="806450"/>
          </a:xfrm>
          <a:prstGeom prst="rect">
            <a:avLst/>
          </a:prstGeom>
          <a:solidFill>
            <a:srgbClr val="FF5050"/>
          </a:solidFill>
          <a:ln w="12700">
            <a:solidFill>
              <a:schemeClr val="tx1"/>
            </a:solidFill>
            <a:miter lim="800000"/>
            <a:headEnd/>
            <a:tailEnd/>
          </a:ln>
        </p:spPr>
        <p:txBody>
          <a:bodyPr wrap="none" anchor="ctr"/>
          <a:lstStyle/>
          <a:p>
            <a:endParaRPr lang="de-DE"/>
          </a:p>
        </p:txBody>
      </p:sp>
      <p:sp>
        <p:nvSpPr>
          <p:cNvPr id="35863" name="Rectangle 23"/>
          <p:cNvSpPr>
            <a:spLocks noChangeArrowheads="1"/>
          </p:cNvSpPr>
          <p:nvPr/>
        </p:nvSpPr>
        <p:spPr bwMode="auto">
          <a:xfrm>
            <a:off x="1190625" y="1700808"/>
            <a:ext cx="247452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tr-TR" dirty="0" err="1">
                <a:solidFill>
                  <a:srgbClr val="000066"/>
                </a:solidFill>
              </a:rPr>
              <a:t>Kürleme</a:t>
            </a:r>
            <a:r>
              <a:rPr lang="tr-TR" dirty="0">
                <a:solidFill>
                  <a:srgbClr val="000066"/>
                </a:solidFill>
              </a:rPr>
              <a:t> (</a:t>
            </a:r>
            <a:r>
              <a:rPr lang="de-DE" dirty="0" err="1">
                <a:solidFill>
                  <a:srgbClr val="000066"/>
                </a:solidFill>
              </a:rPr>
              <a:t>Curing</a:t>
            </a:r>
            <a:r>
              <a:rPr lang="de-DE" dirty="0">
                <a:solidFill>
                  <a:srgbClr val="000066"/>
                </a:solidFill>
              </a:rPr>
              <a:t> </a:t>
            </a:r>
            <a:r>
              <a:rPr lang="de-DE" dirty="0" err="1">
                <a:solidFill>
                  <a:srgbClr val="000066"/>
                </a:solidFill>
              </a:rPr>
              <a:t>system</a:t>
            </a:r>
            <a:r>
              <a:rPr lang="tr-TR" dirty="0">
                <a:solidFill>
                  <a:srgbClr val="000066"/>
                </a:solidFill>
              </a:rPr>
              <a:t>)</a:t>
            </a:r>
            <a:endParaRPr lang="de-DE" dirty="0">
              <a:solidFill>
                <a:srgbClr val="000066"/>
              </a:solidFill>
            </a:endParaRPr>
          </a:p>
        </p:txBody>
      </p:sp>
      <p:sp>
        <p:nvSpPr>
          <p:cNvPr id="35864" name="Rectangle 24"/>
          <p:cNvSpPr>
            <a:spLocks noChangeArrowheads="1"/>
          </p:cNvSpPr>
          <p:nvPr/>
        </p:nvSpPr>
        <p:spPr bwMode="auto">
          <a:xfrm>
            <a:off x="1190625" y="2458045"/>
            <a:ext cx="218489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tr-TR" dirty="0">
                <a:solidFill>
                  <a:srgbClr val="000066"/>
                </a:solidFill>
              </a:rPr>
              <a:t>Diğer katkı maddeleri</a:t>
            </a:r>
            <a:endParaRPr lang="de-DE" dirty="0">
              <a:solidFill>
                <a:srgbClr val="000066"/>
              </a:solidFill>
            </a:endParaRPr>
          </a:p>
        </p:txBody>
      </p:sp>
      <p:sp>
        <p:nvSpPr>
          <p:cNvPr id="35865" name="Rectangle 25"/>
          <p:cNvSpPr>
            <a:spLocks noChangeArrowheads="1"/>
          </p:cNvSpPr>
          <p:nvPr/>
        </p:nvSpPr>
        <p:spPr bwMode="auto">
          <a:xfrm>
            <a:off x="1190625" y="3088283"/>
            <a:ext cx="264976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tr-TR" dirty="0">
                <a:solidFill>
                  <a:srgbClr val="000066"/>
                </a:solidFill>
              </a:rPr>
              <a:t>Yumuşatıcılar (</a:t>
            </a:r>
            <a:r>
              <a:rPr lang="de-DE" dirty="0" err="1">
                <a:solidFill>
                  <a:srgbClr val="000066"/>
                </a:solidFill>
              </a:rPr>
              <a:t>Plasticisers</a:t>
            </a:r>
            <a:r>
              <a:rPr lang="tr-TR" dirty="0">
                <a:solidFill>
                  <a:srgbClr val="000066"/>
                </a:solidFill>
              </a:rPr>
              <a:t>)</a:t>
            </a:r>
          </a:p>
        </p:txBody>
      </p:sp>
      <p:sp>
        <p:nvSpPr>
          <p:cNvPr id="35866" name="Rectangle 26"/>
          <p:cNvSpPr>
            <a:spLocks noChangeArrowheads="1"/>
          </p:cNvSpPr>
          <p:nvPr/>
        </p:nvSpPr>
        <p:spPr bwMode="auto">
          <a:xfrm>
            <a:off x="1190625" y="3782020"/>
            <a:ext cx="247907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tr-TR" dirty="0">
                <a:solidFill>
                  <a:srgbClr val="000066"/>
                </a:solidFill>
              </a:rPr>
              <a:t>Dolgu maddeleri (</a:t>
            </a:r>
            <a:r>
              <a:rPr lang="de-DE" dirty="0" err="1">
                <a:solidFill>
                  <a:srgbClr val="000066"/>
                </a:solidFill>
              </a:rPr>
              <a:t>Fillers</a:t>
            </a:r>
            <a:r>
              <a:rPr lang="tr-TR" dirty="0">
                <a:solidFill>
                  <a:srgbClr val="000066"/>
                </a:solidFill>
              </a:rPr>
              <a:t>)</a:t>
            </a:r>
            <a:endParaRPr lang="de-DE" dirty="0">
              <a:solidFill>
                <a:srgbClr val="000066"/>
              </a:solidFill>
            </a:endParaRPr>
          </a:p>
        </p:txBody>
      </p:sp>
      <p:sp>
        <p:nvSpPr>
          <p:cNvPr id="35867" name="Rectangle 27"/>
          <p:cNvSpPr>
            <a:spLocks noChangeArrowheads="1"/>
          </p:cNvSpPr>
          <p:nvPr/>
        </p:nvSpPr>
        <p:spPr bwMode="auto">
          <a:xfrm>
            <a:off x="1190625" y="4539258"/>
            <a:ext cx="183146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de-DE" dirty="0">
                <a:solidFill>
                  <a:srgbClr val="000066"/>
                </a:solidFill>
              </a:rPr>
              <a:t>Elastomer</a:t>
            </a:r>
            <a:r>
              <a:rPr lang="tr-TR" dirty="0">
                <a:solidFill>
                  <a:srgbClr val="000066"/>
                </a:solidFill>
              </a:rPr>
              <a:t> kauçuk</a:t>
            </a:r>
            <a:endParaRPr lang="de-DE" dirty="0">
              <a:solidFill>
                <a:srgbClr val="000066"/>
              </a:solidFill>
            </a:endParaRPr>
          </a:p>
        </p:txBody>
      </p:sp>
      <p:sp>
        <p:nvSpPr>
          <p:cNvPr id="35868" name="Rectangle 28"/>
          <p:cNvSpPr>
            <a:spLocks noChangeArrowheads="1"/>
          </p:cNvSpPr>
          <p:nvPr/>
        </p:nvSpPr>
        <p:spPr bwMode="auto">
          <a:xfrm>
            <a:off x="4972050" y="5581650"/>
            <a:ext cx="13493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de-DE" b="1"/>
              <a:t>80°</a:t>
            </a:r>
          </a:p>
          <a:p>
            <a:pPr algn="ctr" eaLnBrk="0" hangingPunct="0"/>
            <a:r>
              <a:rPr lang="de-DE" b="1"/>
              <a:t>Shore A</a:t>
            </a:r>
          </a:p>
        </p:txBody>
      </p:sp>
      <p:sp>
        <p:nvSpPr>
          <p:cNvPr id="35869" name="Rectangle 29"/>
          <p:cNvSpPr>
            <a:spLocks noChangeArrowheads="1"/>
          </p:cNvSpPr>
          <p:nvPr/>
        </p:nvSpPr>
        <p:spPr bwMode="auto">
          <a:xfrm>
            <a:off x="6524625" y="5581650"/>
            <a:ext cx="13493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de-DE" b="1"/>
              <a:t>30°</a:t>
            </a:r>
          </a:p>
          <a:p>
            <a:pPr algn="ctr" eaLnBrk="0" hangingPunct="0"/>
            <a:r>
              <a:rPr lang="de-DE" b="1"/>
              <a:t>Shore A</a:t>
            </a:r>
          </a:p>
        </p:txBody>
      </p:sp>
      <p:sp>
        <p:nvSpPr>
          <p:cNvPr id="35870" name="Rectangle 30"/>
          <p:cNvSpPr>
            <a:spLocks noChangeArrowheads="1"/>
          </p:cNvSpPr>
          <p:nvPr/>
        </p:nvSpPr>
        <p:spPr bwMode="auto">
          <a:xfrm>
            <a:off x="3543300" y="5581650"/>
            <a:ext cx="13493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r>
              <a:rPr lang="de-DE" b="1" dirty="0"/>
              <a:t>80°</a:t>
            </a:r>
          </a:p>
          <a:p>
            <a:pPr algn="ctr" eaLnBrk="0" hangingPunct="0"/>
            <a:r>
              <a:rPr lang="de-DE" b="1" dirty="0" err="1"/>
              <a:t>Shore</a:t>
            </a:r>
            <a:r>
              <a:rPr lang="de-DE" b="1" dirty="0"/>
              <a:t> D</a:t>
            </a:r>
          </a:p>
        </p:txBody>
      </p:sp>
      <p:pic>
        <p:nvPicPr>
          <p:cNvPr id="31" name="Picture 4"/>
          <p:cNvPicPr>
            <a:picLocks noChangeAspect="1" noChangeArrowheads="1"/>
          </p:cNvPicPr>
          <p:nvPr/>
        </p:nvPicPr>
        <p:blipFill>
          <a:blip r:embed="rId3" cstate="print">
            <a:lum bright="20000" contrast="6000"/>
            <a:extLst>
              <a:ext uri="{28A0092B-C50C-407E-A947-70E740481C1C}">
                <a14:useLocalDpi xmlns:a14="http://schemas.microsoft.com/office/drawing/2010/main" val="0"/>
              </a:ext>
            </a:extLst>
          </a:blip>
          <a:srcRect/>
          <a:stretch>
            <a:fillRect/>
          </a:stretch>
        </p:blipFill>
        <p:spPr bwMode="auto">
          <a:xfrm>
            <a:off x="755576" y="5013176"/>
            <a:ext cx="2678108" cy="14634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78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noFill/>
          <a:ln/>
        </p:spPr>
        <p:txBody>
          <a:bodyPr/>
          <a:lstStyle/>
          <a:p>
            <a:r>
              <a:rPr lang="tr-TR" sz="2800" b="1" dirty="0"/>
              <a:t>Merdane kauçuğu</a:t>
            </a:r>
            <a:endParaRPr lang="en-US" sz="2800" dirty="0"/>
          </a:p>
        </p:txBody>
      </p:sp>
      <p:sp>
        <p:nvSpPr>
          <p:cNvPr id="260106" name="Rectangle 10"/>
          <p:cNvSpPr>
            <a:spLocks noChangeArrowheads="1"/>
          </p:cNvSpPr>
          <p:nvPr/>
        </p:nvSpPr>
        <p:spPr bwMode="auto">
          <a:xfrm>
            <a:off x="5257800" y="2348880"/>
            <a:ext cx="3657600" cy="46509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504" tIns="32178" rIns="65504" bIns="32178">
            <a:spAutoFit/>
          </a:bodyPr>
          <a:lstStyle/>
          <a:p>
            <a:pPr algn="ctr" defTabSz="684213"/>
            <a:r>
              <a:rPr lang="de-DE" sz="2600" b="1" dirty="0"/>
              <a:t>polar </a:t>
            </a:r>
            <a:r>
              <a:rPr lang="de-DE" sz="2600" b="1" dirty="0" err="1"/>
              <a:t>med</a:t>
            </a:r>
            <a:r>
              <a:rPr lang="tr-TR" sz="2600" b="1" dirty="0"/>
              <a:t>ya</a:t>
            </a:r>
            <a:r>
              <a:rPr lang="de-DE" sz="2600" b="1" dirty="0"/>
              <a:t> (</a:t>
            </a:r>
            <a:r>
              <a:rPr lang="de-DE" sz="2600" b="1" dirty="0" err="1"/>
              <a:t>acr</a:t>
            </a:r>
            <a:r>
              <a:rPr lang="tr-TR" sz="2600" b="1" dirty="0" err="1"/>
              <a:t>ilat</a:t>
            </a:r>
            <a:r>
              <a:rPr lang="de-DE" sz="2600" b="1" dirty="0"/>
              <a:t>)</a:t>
            </a:r>
            <a:r>
              <a:rPr lang="de-DE" sz="1800" b="1" dirty="0"/>
              <a:t> </a:t>
            </a:r>
          </a:p>
        </p:txBody>
      </p:sp>
      <p:sp>
        <p:nvSpPr>
          <p:cNvPr id="260108" name="Rectangle 12"/>
          <p:cNvSpPr>
            <a:spLocks noChangeArrowheads="1"/>
          </p:cNvSpPr>
          <p:nvPr/>
        </p:nvSpPr>
        <p:spPr bwMode="auto">
          <a:xfrm>
            <a:off x="5257800" y="1524000"/>
            <a:ext cx="3581400" cy="465094"/>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504" tIns="32178" rIns="65504" bIns="32178">
            <a:spAutoFit/>
          </a:bodyPr>
          <a:lstStyle/>
          <a:p>
            <a:pPr algn="ctr" defTabSz="684213"/>
            <a:r>
              <a:rPr lang="de-DE" sz="2600" b="1" dirty="0"/>
              <a:t>UV</a:t>
            </a:r>
            <a:r>
              <a:rPr lang="tr-TR" sz="2600" b="1" dirty="0"/>
              <a:t> mürekkep</a:t>
            </a:r>
            <a:endParaRPr lang="de-DE" sz="2600" b="1" dirty="0"/>
          </a:p>
        </p:txBody>
      </p:sp>
      <p:sp>
        <p:nvSpPr>
          <p:cNvPr id="260111" name="Rectangle 15"/>
          <p:cNvSpPr>
            <a:spLocks noChangeArrowheads="1"/>
          </p:cNvSpPr>
          <p:nvPr/>
        </p:nvSpPr>
        <p:spPr bwMode="auto">
          <a:xfrm>
            <a:off x="5257800" y="3279775"/>
            <a:ext cx="3657600" cy="12653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504" tIns="32178" rIns="65504" bIns="32178">
            <a:spAutoFit/>
          </a:bodyPr>
          <a:lstStyle/>
          <a:p>
            <a:pPr algn="ctr" defTabSz="684213"/>
            <a:r>
              <a:rPr lang="de-DE" sz="2600" b="1" dirty="0"/>
              <a:t>polar </a:t>
            </a:r>
            <a:r>
              <a:rPr lang="tr-TR" sz="2600" b="1" dirty="0"/>
              <a:t>olmayan malzeme</a:t>
            </a:r>
            <a:endParaRPr lang="de-DE" sz="2600" b="1" dirty="0"/>
          </a:p>
          <a:p>
            <a:pPr algn="ctr" defTabSz="684213"/>
            <a:r>
              <a:rPr lang="de-DE" sz="2600" b="1" dirty="0"/>
              <a:t>(EPDM)</a:t>
            </a:r>
          </a:p>
          <a:p>
            <a:pPr algn="ctr" defTabSz="684213"/>
            <a:r>
              <a:rPr lang="de-DE" sz="2600" b="1" dirty="0"/>
              <a:t>726 40, 715 25</a:t>
            </a:r>
          </a:p>
        </p:txBody>
      </p:sp>
      <p:sp>
        <p:nvSpPr>
          <p:cNvPr id="260117" name="Rectangle 21"/>
          <p:cNvSpPr>
            <a:spLocks noChangeArrowheads="1"/>
          </p:cNvSpPr>
          <p:nvPr/>
        </p:nvSpPr>
        <p:spPr bwMode="auto">
          <a:xfrm>
            <a:off x="611560" y="1524000"/>
            <a:ext cx="3600400" cy="465094"/>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5504" tIns="32178" rIns="65504" bIns="32178">
            <a:spAutoFit/>
          </a:bodyPr>
          <a:lstStyle/>
          <a:p>
            <a:pPr algn="ctr" defTabSz="684213"/>
            <a:r>
              <a:rPr lang="tr-TR" sz="2600" b="1" dirty="0"/>
              <a:t>K</a:t>
            </a:r>
            <a:r>
              <a:rPr lang="de-DE" sz="2600" b="1" dirty="0" err="1"/>
              <a:t>onv</a:t>
            </a:r>
            <a:r>
              <a:rPr lang="tr-TR" sz="2600" b="1" dirty="0"/>
              <a:t>a</a:t>
            </a:r>
            <a:r>
              <a:rPr lang="de-DE" sz="2600" b="1" dirty="0"/>
              <a:t>n</a:t>
            </a:r>
            <a:r>
              <a:rPr lang="tr-TR" sz="2600" b="1" dirty="0"/>
              <a:t>siy</a:t>
            </a:r>
            <a:r>
              <a:rPr lang="de-DE" sz="2600" b="1" dirty="0"/>
              <a:t>on</a:t>
            </a:r>
            <a:r>
              <a:rPr lang="tr-TR" sz="2600" b="1" dirty="0"/>
              <a:t>e</a:t>
            </a:r>
            <a:r>
              <a:rPr lang="de-DE" sz="2600" b="1" dirty="0"/>
              <a:t>l </a:t>
            </a:r>
            <a:r>
              <a:rPr lang="tr-TR" sz="2600" b="1" dirty="0"/>
              <a:t>mürekkep</a:t>
            </a:r>
            <a:endParaRPr lang="de-DE" sz="2600" b="1" dirty="0"/>
          </a:p>
        </p:txBody>
      </p:sp>
      <p:sp>
        <p:nvSpPr>
          <p:cNvPr id="260120" name="Rectangle 24"/>
          <p:cNvSpPr>
            <a:spLocks noChangeArrowheads="1"/>
          </p:cNvSpPr>
          <p:nvPr/>
        </p:nvSpPr>
        <p:spPr bwMode="auto">
          <a:xfrm>
            <a:off x="838200" y="2276872"/>
            <a:ext cx="3124200" cy="86520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504" tIns="32178" rIns="65504" bIns="32178">
            <a:spAutoFit/>
          </a:bodyPr>
          <a:lstStyle/>
          <a:p>
            <a:pPr algn="ctr" defTabSz="684213"/>
            <a:r>
              <a:rPr lang="de-DE" sz="2600" b="1" dirty="0"/>
              <a:t>polar </a:t>
            </a:r>
            <a:r>
              <a:rPr lang="tr-TR" sz="2600" b="1" dirty="0"/>
              <a:t>olmayan </a:t>
            </a:r>
            <a:r>
              <a:rPr lang="de-DE" sz="2600" b="1" dirty="0" err="1"/>
              <a:t>med</a:t>
            </a:r>
            <a:r>
              <a:rPr lang="tr-TR" sz="2600" b="1" dirty="0"/>
              <a:t>ya</a:t>
            </a:r>
            <a:r>
              <a:rPr lang="de-DE" sz="2600" b="1" dirty="0"/>
              <a:t> (</a:t>
            </a:r>
            <a:r>
              <a:rPr lang="tr-TR" sz="2600" b="1" dirty="0"/>
              <a:t>mineral yağlar</a:t>
            </a:r>
            <a:r>
              <a:rPr lang="de-DE" sz="2600" b="1" dirty="0"/>
              <a:t>)</a:t>
            </a:r>
          </a:p>
        </p:txBody>
      </p:sp>
      <p:sp>
        <p:nvSpPr>
          <p:cNvPr id="260123" name="Rectangle 27"/>
          <p:cNvSpPr>
            <a:spLocks noChangeArrowheads="1"/>
          </p:cNvSpPr>
          <p:nvPr/>
        </p:nvSpPr>
        <p:spPr bwMode="auto">
          <a:xfrm>
            <a:off x="838200" y="3279775"/>
            <a:ext cx="3124200" cy="12922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504" tIns="32178" rIns="65504" bIns="32178">
            <a:spAutoFit/>
          </a:bodyPr>
          <a:lstStyle/>
          <a:p>
            <a:pPr algn="ctr" defTabSz="684213"/>
            <a:r>
              <a:rPr lang="de-DE" sz="2600" b="1" dirty="0"/>
              <a:t>polar </a:t>
            </a:r>
            <a:r>
              <a:rPr lang="tr-TR" sz="2600" b="1" dirty="0"/>
              <a:t>malzeme</a:t>
            </a:r>
            <a:endParaRPr lang="de-DE" sz="2600" b="1" dirty="0"/>
          </a:p>
          <a:p>
            <a:pPr algn="ctr" defTabSz="684213"/>
            <a:r>
              <a:rPr lang="de-DE" sz="2600" b="1" dirty="0"/>
              <a:t>(NBR)</a:t>
            </a:r>
          </a:p>
          <a:p>
            <a:pPr algn="ctr" defTabSz="684213"/>
            <a:r>
              <a:rPr lang="de-DE" sz="2600" b="1" dirty="0"/>
              <a:t>179 25 - 479 40</a:t>
            </a:r>
          </a:p>
        </p:txBody>
      </p:sp>
      <p:sp>
        <p:nvSpPr>
          <p:cNvPr id="260127" name="Rectangle 31"/>
          <p:cNvSpPr>
            <a:spLocks noChangeArrowheads="1"/>
          </p:cNvSpPr>
          <p:nvPr/>
        </p:nvSpPr>
        <p:spPr bwMode="auto">
          <a:xfrm>
            <a:off x="838200" y="4724400"/>
            <a:ext cx="8077200" cy="9112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9" tIns="39912" rIns="81249" bIns="39912">
            <a:spAutoFit/>
          </a:bodyPr>
          <a:lstStyle/>
          <a:p>
            <a:pPr algn="ctr" defTabSz="684213"/>
            <a:r>
              <a:rPr lang="tr-TR" sz="2600" b="1" dirty="0"/>
              <a:t>Kombi malzeme </a:t>
            </a:r>
            <a:r>
              <a:rPr lang="de-DE" sz="2600" b="1" dirty="0"/>
              <a:t>(</a:t>
            </a:r>
            <a:r>
              <a:rPr lang="tr-TR" sz="2600" b="1" dirty="0"/>
              <a:t>x</a:t>
            </a:r>
            <a:r>
              <a:rPr lang="de-DE" sz="2600" b="1" dirty="0"/>
              <a:t>NBR) </a:t>
            </a:r>
          </a:p>
          <a:p>
            <a:pPr algn="ctr" defTabSz="684213"/>
            <a:r>
              <a:rPr lang="de-DE" sz="2600" b="1" dirty="0"/>
              <a:t>171 25, 471 38, 377 38</a:t>
            </a:r>
          </a:p>
        </p:txBody>
      </p:sp>
    </p:spTree>
    <p:extLst>
      <p:ext uri="{BB962C8B-B14F-4D97-AF65-F5344CB8AC3E}">
        <p14:creationId xmlns:p14="http://schemas.microsoft.com/office/powerpoint/2010/main" val="41394783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23" name="Group 5135"/>
          <p:cNvGrpSpPr>
            <a:grpSpLocks/>
          </p:cNvGrpSpPr>
          <p:nvPr/>
        </p:nvGrpSpPr>
        <p:grpSpPr bwMode="auto">
          <a:xfrm>
            <a:off x="533400" y="2286000"/>
            <a:ext cx="8001000" cy="1143000"/>
            <a:chOff x="0" y="1248"/>
            <a:chExt cx="5040" cy="720"/>
          </a:xfrm>
        </p:grpSpPr>
        <p:sp>
          <p:nvSpPr>
            <p:cNvPr id="273413" name="Text Box 5125"/>
            <p:cNvSpPr txBox="1">
              <a:spLocks noChangeArrowheads="1"/>
            </p:cNvSpPr>
            <p:nvPr/>
          </p:nvSpPr>
          <p:spPr bwMode="auto">
            <a:xfrm>
              <a:off x="0" y="1248"/>
              <a:ext cx="50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t>(- CH</a:t>
              </a:r>
              <a:r>
                <a:rPr lang="de-DE" sz="2800" baseline="-25000" dirty="0"/>
                <a:t>2</a:t>
              </a:r>
              <a:r>
                <a:rPr lang="de-DE" sz="2800" dirty="0"/>
                <a:t>-CH=CH-CH</a:t>
              </a:r>
              <a:r>
                <a:rPr lang="de-DE" sz="2800" baseline="-25000" dirty="0"/>
                <a:t>2</a:t>
              </a:r>
              <a:r>
                <a:rPr lang="de-DE" sz="2800" dirty="0"/>
                <a:t>-CH</a:t>
              </a:r>
              <a:r>
                <a:rPr lang="de-DE" sz="2800" baseline="-25000" dirty="0"/>
                <a:t>2</a:t>
              </a:r>
              <a:r>
                <a:rPr lang="de-DE" sz="2800" dirty="0"/>
                <a:t>-CH-CH</a:t>
              </a:r>
              <a:r>
                <a:rPr lang="de-DE" sz="2800" baseline="-25000" dirty="0"/>
                <a:t>2</a:t>
              </a:r>
              <a:r>
                <a:rPr lang="de-DE" sz="2800" dirty="0"/>
                <a:t>-CH=CH-CH</a:t>
              </a:r>
              <a:r>
                <a:rPr lang="de-DE" sz="2800" baseline="-25000" dirty="0"/>
                <a:t>2</a:t>
              </a:r>
              <a:r>
                <a:rPr lang="de-DE" sz="2800" dirty="0"/>
                <a:t>)</a:t>
              </a:r>
              <a:r>
                <a:rPr lang="de-DE" sz="2800" baseline="-25000" dirty="0"/>
                <a:t>n</a:t>
              </a:r>
            </a:p>
          </p:txBody>
        </p:sp>
        <p:sp>
          <p:nvSpPr>
            <p:cNvPr id="273414" name="Line 5126"/>
            <p:cNvSpPr>
              <a:spLocks noChangeShapeType="1"/>
            </p:cNvSpPr>
            <p:nvPr/>
          </p:nvSpPr>
          <p:spPr bwMode="auto">
            <a:xfrm>
              <a:off x="2688" y="1536"/>
              <a:ext cx="0" cy="14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3415" name="Text Box 5127"/>
            <p:cNvSpPr txBox="1">
              <a:spLocks noChangeArrowheads="1"/>
            </p:cNvSpPr>
            <p:nvPr/>
          </p:nvSpPr>
          <p:spPr bwMode="auto">
            <a:xfrm>
              <a:off x="2544" y="1641"/>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solidFill>
                    <a:schemeClr val="accent1"/>
                  </a:solidFill>
                </a:rPr>
                <a:t>CN</a:t>
              </a:r>
            </a:p>
          </p:txBody>
        </p:sp>
      </p:grpSp>
      <p:grpSp>
        <p:nvGrpSpPr>
          <p:cNvPr id="273424" name="Group 5136"/>
          <p:cNvGrpSpPr>
            <a:grpSpLocks/>
          </p:cNvGrpSpPr>
          <p:nvPr/>
        </p:nvGrpSpPr>
        <p:grpSpPr bwMode="auto">
          <a:xfrm>
            <a:off x="609600" y="4495800"/>
            <a:ext cx="5410200" cy="1219200"/>
            <a:chOff x="0" y="2640"/>
            <a:chExt cx="3408" cy="768"/>
          </a:xfrm>
        </p:grpSpPr>
        <p:sp>
          <p:nvSpPr>
            <p:cNvPr id="273417" name="Text Box 5129"/>
            <p:cNvSpPr txBox="1">
              <a:spLocks noChangeArrowheads="1"/>
            </p:cNvSpPr>
            <p:nvPr/>
          </p:nvSpPr>
          <p:spPr bwMode="auto">
            <a:xfrm>
              <a:off x="0" y="2640"/>
              <a:ext cx="340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a:t>(- CH</a:t>
              </a:r>
              <a:r>
                <a:rPr lang="de-DE" sz="2800" baseline="-25000"/>
                <a:t>2</a:t>
              </a:r>
              <a:r>
                <a:rPr lang="de-DE" sz="2800"/>
                <a:t>-CH-CH</a:t>
              </a:r>
              <a:r>
                <a:rPr lang="de-DE" sz="2800" baseline="-25000"/>
                <a:t>2</a:t>
              </a:r>
              <a:r>
                <a:rPr lang="de-DE" sz="2800"/>
                <a:t>-CH</a:t>
              </a:r>
              <a:r>
                <a:rPr lang="de-DE" sz="2800" baseline="-25000"/>
                <a:t>2</a:t>
              </a:r>
              <a:r>
                <a:rPr lang="de-DE" sz="2800"/>
                <a:t>-CH-CH</a:t>
              </a:r>
              <a:r>
                <a:rPr lang="de-DE" sz="2800" baseline="-25000"/>
                <a:t>2</a:t>
              </a:r>
              <a:r>
                <a:rPr lang="de-DE" sz="2800"/>
                <a:t>-)</a:t>
              </a:r>
              <a:r>
                <a:rPr lang="de-DE" sz="2800" baseline="-25000"/>
                <a:t>n</a:t>
              </a:r>
            </a:p>
          </p:txBody>
        </p:sp>
        <p:sp>
          <p:nvSpPr>
            <p:cNvPr id="273418" name="Line 5130"/>
            <p:cNvSpPr>
              <a:spLocks noChangeShapeType="1"/>
            </p:cNvSpPr>
            <p:nvPr/>
          </p:nvSpPr>
          <p:spPr bwMode="auto">
            <a:xfrm>
              <a:off x="2352" y="2928"/>
              <a:ext cx="0" cy="19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3419" name="Text Box 5131"/>
            <p:cNvSpPr txBox="1">
              <a:spLocks noChangeArrowheads="1"/>
            </p:cNvSpPr>
            <p:nvPr/>
          </p:nvSpPr>
          <p:spPr bwMode="auto">
            <a:xfrm>
              <a:off x="2208" y="3072"/>
              <a:ext cx="57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a:t>CH</a:t>
              </a:r>
              <a:r>
                <a:rPr lang="de-DE" sz="2800" baseline="-25000"/>
                <a:t>3</a:t>
              </a:r>
            </a:p>
          </p:txBody>
        </p:sp>
        <p:sp>
          <p:nvSpPr>
            <p:cNvPr id="273420" name="Line 5132"/>
            <p:cNvSpPr>
              <a:spLocks noChangeShapeType="1"/>
            </p:cNvSpPr>
            <p:nvPr/>
          </p:nvSpPr>
          <p:spPr bwMode="auto">
            <a:xfrm>
              <a:off x="912" y="2928"/>
              <a:ext cx="0" cy="19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3421" name="Text Box 5133"/>
            <p:cNvSpPr txBox="1">
              <a:spLocks noChangeArrowheads="1"/>
            </p:cNvSpPr>
            <p:nvPr/>
          </p:nvSpPr>
          <p:spPr bwMode="auto">
            <a:xfrm>
              <a:off x="768" y="3081"/>
              <a:ext cx="2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a:t>X</a:t>
              </a:r>
              <a:endParaRPr lang="de-DE" sz="2800" baseline="-25000"/>
            </a:p>
          </p:txBody>
        </p:sp>
      </p:grpSp>
      <p:sp>
        <p:nvSpPr>
          <p:cNvPr id="273425" name="Text Box 5137"/>
          <p:cNvSpPr txBox="1">
            <a:spLocks noChangeArrowheads="1"/>
          </p:cNvSpPr>
          <p:nvPr/>
        </p:nvSpPr>
        <p:spPr bwMode="auto">
          <a:xfrm>
            <a:off x="1127125" y="1258888"/>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273426" name="Text Box 5138"/>
          <p:cNvSpPr txBox="1">
            <a:spLocks noChangeArrowheads="1"/>
          </p:cNvSpPr>
          <p:nvPr/>
        </p:nvSpPr>
        <p:spPr bwMode="auto">
          <a:xfrm>
            <a:off x="457200" y="15240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t>NBR-Mole</a:t>
            </a:r>
            <a:r>
              <a:rPr lang="tr-TR" sz="2800" dirty="0"/>
              <a:t>külü</a:t>
            </a:r>
            <a:r>
              <a:rPr lang="de-DE" sz="2800" dirty="0"/>
              <a:t>:</a:t>
            </a:r>
          </a:p>
        </p:txBody>
      </p:sp>
      <p:sp>
        <p:nvSpPr>
          <p:cNvPr id="273427" name="Text Box 5139"/>
          <p:cNvSpPr txBox="1">
            <a:spLocks noChangeArrowheads="1"/>
          </p:cNvSpPr>
          <p:nvPr/>
        </p:nvSpPr>
        <p:spPr bwMode="auto">
          <a:xfrm>
            <a:off x="533400" y="37338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t>EPDM-Mole</a:t>
            </a:r>
            <a:r>
              <a:rPr lang="tr-TR" sz="2800" dirty="0"/>
              <a:t>külü</a:t>
            </a:r>
            <a:r>
              <a:rPr lang="de-DE" sz="2800" dirty="0"/>
              <a:t>:</a:t>
            </a:r>
          </a:p>
        </p:txBody>
      </p:sp>
      <p:sp>
        <p:nvSpPr>
          <p:cNvPr id="273428" name="Line 5140"/>
          <p:cNvSpPr>
            <a:spLocks noChangeShapeType="1"/>
          </p:cNvSpPr>
          <p:nvPr/>
        </p:nvSpPr>
        <p:spPr bwMode="auto">
          <a:xfrm flipH="1" flipV="1">
            <a:off x="5257800" y="3276600"/>
            <a:ext cx="38100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3429" name="Text Box 5141"/>
          <p:cNvSpPr txBox="1">
            <a:spLocks noChangeArrowheads="1"/>
          </p:cNvSpPr>
          <p:nvPr/>
        </p:nvSpPr>
        <p:spPr bwMode="auto">
          <a:xfrm>
            <a:off x="5638800" y="3443288"/>
            <a:ext cx="2438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800" dirty="0"/>
              <a:t>polar Group</a:t>
            </a:r>
          </a:p>
        </p:txBody>
      </p:sp>
      <p:sp>
        <p:nvSpPr>
          <p:cNvPr id="19" name="Rectangle 2"/>
          <p:cNvSpPr txBox="1">
            <a:spLocks noChangeArrowheads="1"/>
          </p:cNvSpPr>
          <p:nvPr/>
        </p:nvSpPr>
        <p:spPr>
          <a:xfrm>
            <a:off x="609600" y="427038"/>
            <a:ext cx="8229600" cy="11430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a:t>Merdane kauçuğu</a:t>
            </a:r>
            <a:endParaRPr lang="en-US" sz="2800" dirty="0"/>
          </a:p>
        </p:txBody>
      </p:sp>
    </p:spTree>
    <p:extLst>
      <p:ext uri="{BB962C8B-B14F-4D97-AF65-F5344CB8AC3E}">
        <p14:creationId xmlns:p14="http://schemas.microsoft.com/office/powerpoint/2010/main" val="31145653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3024140" y="1124743"/>
            <a:ext cx="3257198" cy="46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01" tIns="45613" rIns="89801" bIns="45613">
            <a:spAutoFit/>
          </a:bodyPr>
          <a:lstStyle/>
          <a:p>
            <a:pPr defTabSz="742950" eaLnBrk="0" hangingPunct="0"/>
            <a:r>
              <a:rPr lang="tr-TR" sz="2400" b="1" dirty="0"/>
              <a:t>Merdane üretim prosesi</a:t>
            </a:r>
            <a:endParaRPr lang="de-DE" sz="2400" b="1" dirty="0"/>
          </a:p>
        </p:txBody>
      </p:sp>
      <p:grpSp>
        <p:nvGrpSpPr>
          <p:cNvPr id="2" name="Gruppieren 1"/>
          <p:cNvGrpSpPr/>
          <p:nvPr/>
        </p:nvGrpSpPr>
        <p:grpSpPr>
          <a:xfrm>
            <a:off x="467544" y="2349500"/>
            <a:ext cx="8391053" cy="2735263"/>
            <a:chOff x="822325" y="2349500"/>
            <a:chExt cx="8391053" cy="2735263"/>
          </a:xfrm>
        </p:grpSpPr>
        <p:grpSp>
          <p:nvGrpSpPr>
            <p:cNvPr id="19459" name="Group 5"/>
            <p:cNvGrpSpPr>
              <a:grpSpLocks/>
            </p:cNvGrpSpPr>
            <p:nvPr/>
          </p:nvGrpSpPr>
          <p:grpSpPr bwMode="auto">
            <a:xfrm>
              <a:off x="971550" y="2349500"/>
              <a:ext cx="8093075" cy="2735263"/>
              <a:chOff x="48" y="1313"/>
              <a:chExt cx="5710" cy="1807"/>
            </a:xfrm>
          </p:grpSpPr>
          <p:pic>
            <p:nvPicPr>
              <p:cNvPr id="1946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1641"/>
                <a:ext cx="5556" cy="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5" name="Rectangle 7"/>
              <p:cNvSpPr>
                <a:spLocks noChangeArrowheads="1"/>
              </p:cNvSpPr>
              <p:nvPr/>
            </p:nvSpPr>
            <p:spPr bwMode="auto">
              <a:xfrm>
                <a:off x="65" y="1432"/>
                <a:ext cx="2738" cy="399"/>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66" name="Rectangle 8"/>
              <p:cNvSpPr>
                <a:spLocks noChangeArrowheads="1"/>
              </p:cNvSpPr>
              <p:nvPr/>
            </p:nvSpPr>
            <p:spPr bwMode="auto">
              <a:xfrm>
                <a:off x="577" y="2135"/>
                <a:ext cx="1305" cy="213"/>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67" name="Rectangle 9"/>
              <p:cNvSpPr>
                <a:spLocks noChangeArrowheads="1"/>
              </p:cNvSpPr>
              <p:nvPr/>
            </p:nvSpPr>
            <p:spPr bwMode="auto">
              <a:xfrm>
                <a:off x="1273" y="2462"/>
                <a:ext cx="947" cy="23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68" name="Rectangle 10"/>
              <p:cNvSpPr>
                <a:spLocks noChangeArrowheads="1"/>
              </p:cNvSpPr>
              <p:nvPr/>
            </p:nvSpPr>
            <p:spPr bwMode="auto">
              <a:xfrm>
                <a:off x="2487" y="2349"/>
                <a:ext cx="948" cy="23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69" name="Rectangle 11"/>
              <p:cNvSpPr>
                <a:spLocks noChangeArrowheads="1"/>
              </p:cNvSpPr>
              <p:nvPr/>
            </p:nvSpPr>
            <p:spPr bwMode="auto">
              <a:xfrm>
                <a:off x="3153" y="1844"/>
                <a:ext cx="378" cy="861"/>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70" name="Rectangle 12"/>
              <p:cNvSpPr>
                <a:spLocks noChangeArrowheads="1"/>
              </p:cNvSpPr>
              <p:nvPr/>
            </p:nvSpPr>
            <p:spPr bwMode="auto">
              <a:xfrm>
                <a:off x="1712" y="1313"/>
                <a:ext cx="1420" cy="238"/>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71" name="Rectangle 13"/>
              <p:cNvSpPr>
                <a:spLocks noChangeArrowheads="1"/>
              </p:cNvSpPr>
              <p:nvPr/>
            </p:nvSpPr>
            <p:spPr bwMode="auto">
              <a:xfrm>
                <a:off x="3496" y="2281"/>
                <a:ext cx="1456" cy="237"/>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72" name="Rectangle 14"/>
              <p:cNvSpPr>
                <a:spLocks noChangeArrowheads="1"/>
              </p:cNvSpPr>
              <p:nvPr/>
            </p:nvSpPr>
            <p:spPr bwMode="auto">
              <a:xfrm>
                <a:off x="4979" y="2343"/>
                <a:ext cx="779" cy="299"/>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73" name="Rectangle 15"/>
              <p:cNvSpPr>
                <a:spLocks noChangeArrowheads="1"/>
              </p:cNvSpPr>
              <p:nvPr/>
            </p:nvSpPr>
            <p:spPr bwMode="auto">
              <a:xfrm rot="-1328093">
                <a:off x="171" y="2092"/>
                <a:ext cx="858" cy="128"/>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474" name="Rectangle 16"/>
              <p:cNvSpPr>
                <a:spLocks noChangeArrowheads="1"/>
              </p:cNvSpPr>
              <p:nvPr/>
            </p:nvSpPr>
            <p:spPr bwMode="auto">
              <a:xfrm>
                <a:off x="81" y="2092"/>
                <a:ext cx="1304" cy="214"/>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9460" name="Rectangle 17"/>
            <p:cNvSpPr>
              <a:spLocks noChangeArrowheads="1"/>
            </p:cNvSpPr>
            <p:nvPr/>
          </p:nvSpPr>
          <p:spPr bwMode="auto">
            <a:xfrm>
              <a:off x="5796136" y="3212976"/>
              <a:ext cx="3405187" cy="29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9" tIns="39912" rIns="81249" bIns="39912">
              <a:spAutoFit/>
            </a:bodyPr>
            <a:lstStyle/>
            <a:p>
              <a:pPr defTabSz="303213" eaLnBrk="0" hangingPunct="0">
                <a:spcBef>
                  <a:spcPct val="50000"/>
                </a:spcBef>
              </a:pPr>
              <a:r>
                <a:rPr lang="tr-TR" sz="1400" b="1" dirty="0"/>
                <a:t>dinlendirme</a:t>
              </a:r>
              <a:r>
                <a:rPr lang="de-DE" sz="1400" b="1" dirty="0"/>
                <a:t>		   (p</a:t>
              </a:r>
              <a:r>
                <a:rPr lang="tr-TR" sz="1400" b="1" dirty="0" err="1"/>
                <a:t>arlatma</a:t>
              </a:r>
              <a:r>
                <a:rPr lang="de-DE" sz="1400" b="1" dirty="0"/>
                <a:t>)</a:t>
              </a:r>
            </a:p>
          </p:txBody>
        </p:sp>
        <p:sp>
          <p:nvSpPr>
            <p:cNvPr id="19461" name="Rectangle 18"/>
            <p:cNvSpPr>
              <a:spLocks noChangeArrowheads="1"/>
            </p:cNvSpPr>
            <p:nvPr/>
          </p:nvSpPr>
          <p:spPr bwMode="auto">
            <a:xfrm>
              <a:off x="822325" y="3006725"/>
              <a:ext cx="4325938" cy="29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9" tIns="39912" rIns="81249" bIns="39912">
              <a:spAutoFit/>
            </a:bodyPr>
            <a:lstStyle/>
            <a:p>
              <a:pPr defTabSz="346075" eaLnBrk="0" hangingPunct="0">
                <a:spcBef>
                  <a:spcPct val="50000"/>
                </a:spcBef>
              </a:pPr>
              <a:r>
                <a:rPr lang="tr-TR" sz="1400" b="1" dirty="0"/>
                <a:t>Kauçuk sarma</a:t>
              </a:r>
              <a:r>
                <a:rPr lang="de-DE" sz="1400" b="1" dirty="0"/>
                <a:t>                     </a:t>
              </a:r>
              <a:r>
                <a:rPr lang="tr-TR" sz="1400" b="1" dirty="0"/>
                <a:t>bandajlama</a:t>
              </a:r>
              <a:r>
                <a:rPr lang="de-DE" sz="1400" b="1" dirty="0"/>
                <a:t>          </a:t>
              </a:r>
              <a:r>
                <a:rPr lang="de-DE" sz="1400" b="1" dirty="0" err="1"/>
                <a:t>vul</a:t>
              </a:r>
              <a:r>
                <a:rPr lang="tr-TR" sz="1400" b="1" dirty="0"/>
                <a:t>k</a:t>
              </a:r>
              <a:r>
                <a:rPr lang="de-DE" sz="1400" b="1" dirty="0" err="1"/>
                <a:t>aniza</a:t>
              </a:r>
              <a:r>
                <a:rPr lang="tr-TR" sz="1400" b="1" dirty="0" err="1"/>
                <a:t>sy</a:t>
              </a:r>
              <a:r>
                <a:rPr lang="de-DE" sz="1400" b="1" dirty="0"/>
                <a:t>on</a:t>
              </a:r>
            </a:p>
          </p:txBody>
        </p:sp>
        <p:sp>
          <p:nvSpPr>
            <p:cNvPr id="19462" name="Rectangle 19"/>
            <p:cNvSpPr>
              <a:spLocks noChangeArrowheads="1"/>
            </p:cNvSpPr>
            <p:nvPr/>
          </p:nvSpPr>
          <p:spPr bwMode="auto">
            <a:xfrm>
              <a:off x="6516216" y="3717032"/>
              <a:ext cx="2697162" cy="29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9" tIns="39912" rIns="81249" bIns="39912">
              <a:spAutoFit/>
            </a:bodyPr>
            <a:lstStyle/>
            <a:p>
              <a:pPr defTabSz="314325" eaLnBrk="0" hangingPunct="0">
                <a:spcBef>
                  <a:spcPct val="50000"/>
                </a:spcBef>
              </a:pPr>
              <a:r>
                <a:rPr lang="tr-TR" sz="1400" b="1" dirty="0"/>
                <a:t>taşlama</a:t>
              </a:r>
              <a:r>
                <a:rPr lang="de-DE" sz="1400" b="1" dirty="0"/>
                <a:t>		             </a:t>
              </a:r>
              <a:r>
                <a:rPr lang="tr-TR" sz="1400" b="1" dirty="0"/>
                <a:t>ölçme-kontrol</a:t>
              </a:r>
              <a:endParaRPr lang="de-DE" sz="1400" b="1" dirty="0"/>
            </a:p>
          </p:txBody>
        </p:sp>
      </p:grpSp>
    </p:spTree>
    <p:extLst>
      <p:ext uri="{BB962C8B-B14F-4D97-AF65-F5344CB8AC3E}">
        <p14:creationId xmlns:p14="http://schemas.microsoft.com/office/powerpoint/2010/main" val="108061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1043608" y="404664"/>
            <a:ext cx="7775575" cy="936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sz="2400" b="1" dirty="0" err="1"/>
              <a:t>Böttcher</a:t>
            </a:r>
            <a:r>
              <a:rPr lang="en-US" sz="2400" b="1" dirty="0"/>
              <a:t> </a:t>
            </a:r>
            <a:r>
              <a:rPr lang="tr-TR" sz="2400" b="1" dirty="0"/>
              <a:t>en modern </a:t>
            </a:r>
            <a:br>
              <a:rPr lang="tr-TR" sz="2400" b="1" dirty="0"/>
            </a:br>
            <a:r>
              <a:rPr lang="tr-TR" sz="2400" b="1" dirty="0"/>
              <a:t>makina teknolojisini sunuyor</a:t>
            </a:r>
            <a:endParaRPr lang="de-DE" sz="2400" b="1" dirty="0"/>
          </a:p>
        </p:txBody>
      </p:sp>
      <p:sp>
        <p:nvSpPr>
          <p:cNvPr id="247811" name="Text Box 3"/>
          <p:cNvSpPr txBox="1">
            <a:spLocks noChangeArrowheads="1"/>
          </p:cNvSpPr>
          <p:nvPr/>
        </p:nvSpPr>
        <p:spPr bwMode="auto">
          <a:xfrm>
            <a:off x="519113" y="3736975"/>
            <a:ext cx="5205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247812" name="Text Box 4"/>
          <p:cNvSpPr txBox="1">
            <a:spLocks noChangeArrowheads="1"/>
          </p:cNvSpPr>
          <p:nvPr/>
        </p:nvSpPr>
        <p:spPr bwMode="auto">
          <a:xfrm>
            <a:off x="251520" y="1268760"/>
            <a:ext cx="5544616"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de-DE" b="1" dirty="0"/>
              <a:t> </a:t>
            </a:r>
            <a:r>
              <a:rPr lang="tr-TR" b="1" dirty="0"/>
              <a:t>kendi geliştirdiği makinalar</a:t>
            </a:r>
          </a:p>
          <a:p>
            <a:pPr>
              <a:spcBef>
                <a:spcPct val="50000"/>
              </a:spcBef>
              <a:buFontTx/>
              <a:buChar char="•"/>
            </a:pPr>
            <a:r>
              <a:rPr lang="tr-TR" b="1" dirty="0"/>
              <a:t>yüksek otomasyon </a:t>
            </a:r>
            <a:endParaRPr lang="de-DE" b="1" dirty="0"/>
          </a:p>
          <a:p>
            <a:pPr>
              <a:spcBef>
                <a:spcPct val="50000"/>
              </a:spcBef>
              <a:buFontTx/>
              <a:buChar char="•"/>
            </a:pPr>
            <a:r>
              <a:rPr lang="de-DE" b="1" dirty="0"/>
              <a:t> </a:t>
            </a:r>
            <a:r>
              <a:rPr lang="tr-TR" b="1" dirty="0"/>
              <a:t>merdane üretiminde uzun yıllardır biriken tecrübe</a:t>
            </a:r>
          </a:p>
          <a:p>
            <a:pPr>
              <a:spcBef>
                <a:spcPct val="50000"/>
              </a:spcBef>
              <a:buFontTx/>
              <a:buChar char="•"/>
            </a:pPr>
            <a:r>
              <a:rPr lang="de-DE" b="1" dirty="0"/>
              <a:t>ISO </a:t>
            </a:r>
            <a:r>
              <a:rPr lang="tr-TR" b="1" dirty="0"/>
              <a:t>sertifikaları</a:t>
            </a:r>
            <a:endParaRPr lang="de-DE" b="1" dirty="0"/>
          </a:p>
        </p:txBody>
      </p:sp>
      <p:pic>
        <p:nvPicPr>
          <p:cNvPr id="247813" name="Picture 5" descr="grinding_serial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539" y="1397397"/>
            <a:ext cx="2828418" cy="2655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18" name="Picture 2" descr="C:\Users\westenbrink\Desktop\AllgmInfos\InfoDateien\Foto_Böttcher\Serie\Boett-Köln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789" y="2517153"/>
            <a:ext cx="2522363" cy="3791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19" name="Picture 3" descr="C:\Users\westenbrink\Desktop\AllgmInfos\InfoDateien\Foto_Böttcher\Serie\IMG_5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2962624"/>
            <a:ext cx="2726282" cy="3634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85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9" name="Picture 3" descr="Presseurfertigung-Vulka-0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619672" y="1556792"/>
            <a:ext cx="6409829" cy="4269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275856" y="476672"/>
            <a:ext cx="29665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sz="3600" b="1" dirty="0"/>
              <a:t>V</a:t>
            </a:r>
            <a:r>
              <a:rPr lang="de-DE" sz="3600" b="1" dirty="0" err="1"/>
              <a:t>ul</a:t>
            </a:r>
            <a:r>
              <a:rPr lang="tr-TR" sz="3600" b="1" dirty="0"/>
              <a:t>k</a:t>
            </a:r>
            <a:r>
              <a:rPr lang="de-DE" sz="3600" b="1" dirty="0" err="1"/>
              <a:t>aniza</a:t>
            </a:r>
            <a:r>
              <a:rPr lang="tr-TR" sz="3600" b="1" dirty="0" err="1"/>
              <a:t>sy</a:t>
            </a:r>
            <a:r>
              <a:rPr lang="de-DE" sz="3600" b="1" dirty="0"/>
              <a:t>on</a:t>
            </a:r>
          </a:p>
        </p:txBody>
      </p:sp>
    </p:spTree>
    <p:extLst>
      <p:ext uri="{BB962C8B-B14F-4D97-AF65-F5344CB8AC3E}">
        <p14:creationId xmlns:p14="http://schemas.microsoft.com/office/powerpoint/2010/main" val="28521646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11560" y="404664"/>
            <a:ext cx="7772400" cy="762000"/>
          </a:xfrm>
          <a:noFill/>
          <a:ln/>
        </p:spPr>
        <p:txBody>
          <a:bodyPr>
            <a:normAutofit/>
          </a:bodyPr>
          <a:lstStyle/>
          <a:p>
            <a:r>
              <a:rPr lang="tr-TR" sz="4000" b="1" dirty="0"/>
              <a:t>İçerik</a:t>
            </a:r>
            <a:endParaRPr lang="en-US" sz="4000" b="1" dirty="0"/>
          </a:p>
        </p:txBody>
      </p:sp>
      <p:sp>
        <p:nvSpPr>
          <p:cNvPr id="2" name="Textfeld 1"/>
          <p:cNvSpPr txBox="1"/>
          <p:nvPr/>
        </p:nvSpPr>
        <p:spPr>
          <a:xfrm>
            <a:off x="1403648" y="1166664"/>
            <a:ext cx="4824536" cy="5355312"/>
          </a:xfrm>
          <a:prstGeom prst="rect">
            <a:avLst/>
          </a:prstGeom>
          <a:noFill/>
        </p:spPr>
        <p:txBody>
          <a:bodyPr wrap="square" rtlCol="0">
            <a:spAutoFit/>
          </a:bodyPr>
          <a:lstStyle/>
          <a:p>
            <a:pPr marL="914400" lvl="1" indent="-457200">
              <a:lnSpc>
                <a:spcPct val="150000"/>
              </a:lnSpc>
              <a:buFont typeface="+mj-lt"/>
              <a:buAutoNum type="arabicPeriod"/>
            </a:pPr>
            <a:r>
              <a:rPr lang="de-DE" sz="2400" dirty="0"/>
              <a:t> Böttcher</a:t>
            </a:r>
            <a:r>
              <a:rPr lang="tr-TR" sz="2400" dirty="0"/>
              <a:t> tanıtımı</a:t>
            </a:r>
          </a:p>
          <a:p>
            <a:pPr marL="914400" lvl="1" indent="-457200">
              <a:lnSpc>
                <a:spcPct val="150000"/>
              </a:lnSpc>
              <a:buFont typeface="+mj-lt"/>
              <a:buAutoNum type="arabicPeriod"/>
            </a:pPr>
            <a:r>
              <a:rPr lang="tr-TR" sz="2400" dirty="0"/>
              <a:t>Merdane üretimi</a:t>
            </a:r>
          </a:p>
          <a:p>
            <a:pPr marL="914400" lvl="1" indent="-457200">
              <a:lnSpc>
                <a:spcPct val="150000"/>
              </a:lnSpc>
              <a:buFont typeface="+mj-lt"/>
              <a:buAutoNum type="arabicPeriod"/>
            </a:pPr>
            <a:r>
              <a:rPr lang="tr-TR" sz="2400" dirty="0"/>
              <a:t>Ürünler</a:t>
            </a:r>
          </a:p>
          <a:p>
            <a:pPr marL="914400" lvl="1" indent="-457200">
              <a:lnSpc>
                <a:spcPct val="150000"/>
              </a:lnSpc>
              <a:buFont typeface="+mj-lt"/>
              <a:buAutoNum type="arabicPeriod"/>
            </a:pPr>
            <a:r>
              <a:rPr lang="tr-TR" sz="2400" dirty="0"/>
              <a:t>Sektörler</a:t>
            </a:r>
          </a:p>
          <a:p>
            <a:pPr marL="914400" lvl="1" indent="-457200">
              <a:lnSpc>
                <a:spcPct val="150000"/>
              </a:lnSpc>
              <a:buFont typeface="+mj-lt"/>
              <a:buAutoNum type="arabicPeriod"/>
            </a:pPr>
            <a:r>
              <a:rPr lang="tr-TR" sz="2400" dirty="0"/>
              <a:t>Müşteriler</a:t>
            </a:r>
          </a:p>
          <a:p>
            <a:pPr marL="914400" lvl="1" indent="-457200">
              <a:lnSpc>
                <a:spcPct val="150000"/>
              </a:lnSpc>
              <a:buFont typeface="+mj-lt"/>
              <a:buAutoNum type="arabicPeriod"/>
            </a:pPr>
            <a:r>
              <a:rPr lang="tr-TR" sz="2400" dirty="0" err="1"/>
              <a:t>Böttcher</a:t>
            </a:r>
            <a:r>
              <a:rPr lang="tr-TR" sz="2400" dirty="0"/>
              <a:t> Türkiye</a:t>
            </a:r>
          </a:p>
          <a:p>
            <a:pPr marL="914400" lvl="1" indent="-457200">
              <a:lnSpc>
                <a:spcPct val="150000"/>
              </a:lnSpc>
              <a:buFont typeface="+mj-lt"/>
              <a:buAutoNum type="arabicPeriod"/>
            </a:pPr>
            <a:r>
              <a:rPr lang="tr-TR" sz="2400" dirty="0"/>
              <a:t>Merdane özellikleri</a:t>
            </a:r>
          </a:p>
          <a:p>
            <a:pPr marL="914400" lvl="1" indent="-457200">
              <a:lnSpc>
                <a:spcPct val="150000"/>
              </a:lnSpc>
              <a:buFont typeface="+mj-lt"/>
              <a:buAutoNum type="arabicPeriod"/>
            </a:pPr>
            <a:r>
              <a:rPr lang="tr-TR" sz="2400" dirty="0"/>
              <a:t>Merdane bakımı</a:t>
            </a:r>
          </a:p>
          <a:p>
            <a:pPr marL="914400" lvl="1" indent="-457200">
              <a:lnSpc>
                <a:spcPct val="150000"/>
              </a:lnSpc>
              <a:buFont typeface="+mj-lt"/>
              <a:buAutoNum type="arabicPeriod"/>
            </a:pPr>
            <a:r>
              <a:rPr lang="tr-TR" sz="2400" dirty="0"/>
              <a:t>Merdane hataları</a:t>
            </a:r>
            <a:endParaRPr lang="de-DE" dirty="0"/>
          </a:p>
          <a:p>
            <a:pPr marL="342900" indent="-342900">
              <a:buAutoNum type="arabicPeriod"/>
            </a:pPr>
            <a:endParaRPr lang="de-DE" dirty="0"/>
          </a:p>
        </p:txBody>
      </p:sp>
    </p:spTree>
    <p:extLst>
      <p:ext uri="{BB962C8B-B14F-4D97-AF65-F5344CB8AC3E}">
        <p14:creationId xmlns:p14="http://schemas.microsoft.com/office/powerpoint/2010/main" val="16695295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gri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80728"/>
            <a:ext cx="3444875" cy="5184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3043" name="Text Box 3"/>
          <p:cNvSpPr txBox="1">
            <a:spLocks noChangeArrowheads="1"/>
          </p:cNvSpPr>
          <p:nvPr/>
        </p:nvSpPr>
        <p:spPr bwMode="auto">
          <a:xfrm>
            <a:off x="1763688" y="334397"/>
            <a:ext cx="57959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3600" b="1" dirty="0"/>
              <a:t>Yüzey işlemleri</a:t>
            </a:r>
            <a:endParaRPr lang="de-DE" sz="3600" b="1" dirty="0"/>
          </a:p>
        </p:txBody>
      </p:sp>
      <p:sp>
        <p:nvSpPr>
          <p:cNvPr id="343044" name="Text Box 4"/>
          <p:cNvSpPr txBox="1">
            <a:spLocks noChangeArrowheads="1"/>
          </p:cNvSpPr>
          <p:nvPr/>
        </p:nvSpPr>
        <p:spPr bwMode="auto">
          <a:xfrm>
            <a:off x="611560" y="1484784"/>
            <a:ext cx="378142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dirty="0"/>
              <a:t>Taşlama ile elde edilen yüzeyin</a:t>
            </a:r>
            <a:endParaRPr lang="de-DE" dirty="0"/>
          </a:p>
          <a:p>
            <a:pPr>
              <a:spcBef>
                <a:spcPct val="50000"/>
              </a:spcBef>
              <a:buFontTx/>
              <a:buChar char="•"/>
            </a:pPr>
            <a:r>
              <a:rPr lang="de-DE" dirty="0"/>
              <a:t> </a:t>
            </a:r>
            <a:r>
              <a:rPr lang="tr-TR" dirty="0"/>
              <a:t>mürekkep transferi</a:t>
            </a:r>
            <a:endParaRPr lang="de-DE" dirty="0"/>
          </a:p>
          <a:p>
            <a:pPr>
              <a:spcBef>
                <a:spcPct val="50000"/>
              </a:spcBef>
              <a:buFontTx/>
              <a:buChar char="•"/>
            </a:pPr>
            <a:r>
              <a:rPr lang="de-DE" dirty="0"/>
              <a:t> </a:t>
            </a:r>
            <a:r>
              <a:rPr lang="tr-TR" dirty="0"/>
              <a:t>su</a:t>
            </a:r>
            <a:r>
              <a:rPr lang="de-DE" dirty="0"/>
              <a:t> </a:t>
            </a:r>
            <a:r>
              <a:rPr lang="de-DE" dirty="0" err="1"/>
              <a:t>transfer</a:t>
            </a:r>
            <a:r>
              <a:rPr lang="tr-TR" dirty="0"/>
              <a:t>i</a:t>
            </a:r>
            <a:endParaRPr lang="de-DE" dirty="0"/>
          </a:p>
          <a:p>
            <a:pPr>
              <a:spcBef>
                <a:spcPct val="50000"/>
              </a:spcBef>
              <a:buFontTx/>
              <a:buChar char="•"/>
            </a:pPr>
            <a:r>
              <a:rPr lang="de-DE" dirty="0"/>
              <a:t> </a:t>
            </a:r>
            <a:r>
              <a:rPr lang="tr-TR" dirty="0"/>
              <a:t>baskı kalitesi</a:t>
            </a:r>
            <a:endParaRPr lang="de-DE" dirty="0"/>
          </a:p>
        </p:txBody>
      </p:sp>
      <p:pic>
        <p:nvPicPr>
          <p:cNvPr id="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70" y="3429000"/>
            <a:ext cx="3960440" cy="28803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25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288784"/>
            <a:ext cx="2232248" cy="2011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9076" name="Picture 4" descr="Dscn2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0988" y="1268760"/>
            <a:ext cx="3024336" cy="403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9077" name="Text Box 5"/>
          <p:cNvSpPr txBox="1">
            <a:spLocks noChangeArrowheads="1"/>
          </p:cNvSpPr>
          <p:nvPr/>
        </p:nvSpPr>
        <p:spPr bwMode="auto">
          <a:xfrm>
            <a:off x="3393122" y="622429"/>
            <a:ext cx="2385012"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itchFamily="34" charset="0"/>
              </a:defRPr>
            </a:lvl1pPr>
            <a:lvl2pPr marL="571500" defTabSz="762000">
              <a:defRPr>
                <a:solidFill>
                  <a:schemeClr val="tx1"/>
                </a:solidFill>
                <a:latin typeface="Arial" pitchFamily="34" charset="0"/>
              </a:defRPr>
            </a:lvl2pPr>
            <a:lvl3pPr marL="1143000" defTabSz="762000">
              <a:defRPr>
                <a:solidFill>
                  <a:schemeClr val="tx1"/>
                </a:solidFill>
                <a:latin typeface="Arial" pitchFamily="34" charset="0"/>
              </a:defRPr>
            </a:lvl3pPr>
            <a:lvl4pPr marL="1714500" defTabSz="762000">
              <a:defRPr>
                <a:solidFill>
                  <a:schemeClr val="tx1"/>
                </a:solidFill>
                <a:latin typeface="Arial" pitchFamily="34" charset="0"/>
              </a:defRPr>
            </a:lvl4pPr>
            <a:lvl5pPr marL="2286000" defTabSz="762000">
              <a:defRPr>
                <a:solidFill>
                  <a:schemeClr val="tx1"/>
                </a:solidFill>
                <a:latin typeface="Arial" pitchFamily="34" charset="0"/>
              </a:defRPr>
            </a:lvl5pPr>
            <a:lvl6pPr marL="2743200" defTabSz="762000" fontAlgn="base">
              <a:spcBef>
                <a:spcPct val="0"/>
              </a:spcBef>
              <a:spcAft>
                <a:spcPct val="0"/>
              </a:spcAft>
              <a:defRPr>
                <a:solidFill>
                  <a:schemeClr val="tx1"/>
                </a:solidFill>
                <a:latin typeface="Arial" pitchFamily="34" charset="0"/>
              </a:defRPr>
            </a:lvl6pPr>
            <a:lvl7pPr marL="3200400" defTabSz="762000" fontAlgn="base">
              <a:spcBef>
                <a:spcPct val="0"/>
              </a:spcBef>
              <a:spcAft>
                <a:spcPct val="0"/>
              </a:spcAft>
              <a:defRPr>
                <a:solidFill>
                  <a:schemeClr val="tx1"/>
                </a:solidFill>
                <a:latin typeface="Arial" pitchFamily="34" charset="0"/>
              </a:defRPr>
            </a:lvl7pPr>
            <a:lvl8pPr marL="3657600" defTabSz="762000" fontAlgn="base">
              <a:spcBef>
                <a:spcPct val="0"/>
              </a:spcBef>
              <a:spcAft>
                <a:spcPct val="0"/>
              </a:spcAft>
              <a:defRPr>
                <a:solidFill>
                  <a:schemeClr val="tx1"/>
                </a:solidFill>
                <a:latin typeface="Arial" pitchFamily="34" charset="0"/>
              </a:defRPr>
            </a:lvl8pPr>
            <a:lvl9pPr marL="4114800" defTabSz="762000" fontAlgn="base">
              <a:spcBef>
                <a:spcPct val="0"/>
              </a:spcBef>
              <a:spcAft>
                <a:spcPct val="0"/>
              </a:spcAft>
              <a:defRPr>
                <a:solidFill>
                  <a:schemeClr val="tx1"/>
                </a:solidFill>
                <a:latin typeface="Arial" pitchFamily="34" charset="0"/>
              </a:defRPr>
            </a:lvl9pPr>
          </a:lstStyle>
          <a:p>
            <a:pPr eaLnBrk="0" hangingPunct="0"/>
            <a:r>
              <a:rPr lang="tr-TR" sz="3600" b="1" dirty="0">
                <a:latin typeface="+mn-lt"/>
              </a:rPr>
              <a:t>Son kontrol</a:t>
            </a:r>
            <a:endParaRPr lang="de-DE" sz="3600" b="1" dirty="0">
              <a:latin typeface="+mn-lt"/>
            </a:endParaRP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429000"/>
            <a:ext cx="4544013" cy="303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5699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395288" y="1125538"/>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tr-TR" sz="3600" b="1" dirty="0">
                <a:latin typeface="+mn-lt"/>
                <a:ea typeface="+mn-ea"/>
                <a:cs typeface="+mn-cs"/>
              </a:rPr>
              <a:t>Kalite </a:t>
            </a:r>
            <a:r>
              <a:rPr lang="de-DE" sz="3600" b="1" dirty="0">
                <a:latin typeface="+mn-lt"/>
                <a:ea typeface="+mn-ea"/>
                <a:cs typeface="+mn-cs"/>
              </a:rPr>
              <a:t> </a:t>
            </a:r>
            <a:r>
              <a:rPr lang="tr-TR" sz="3600" b="1" dirty="0">
                <a:latin typeface="+mn-lt"/>
                <a:ea typeface="+mn-ea"/>
                <a:cs typeface="+mn-cs"/>
              </a:rPr>
              <a:t>k</a:t>
            </a:r>
            <a:r>
              <a:rPr lang="de-DE" sz="3600" b="1" dirty="0" err="1">
                <a:latin typeface="+mn-lt"/>
                <a:ea typeface="+mn-ea"/>
                <a:cs typeface="+mn-cs"/>
              </a:rPr>
              <a:t>ontrol</a:t>
            </a:r>
            <a:endParaRPr lang="de-DE" sz="3600" b="1" dirty="0">
              <a:latin typeface="+mn-lt"/>
              <a:ea typeface="+mn-ea"/>
              <a:cs typeface="+mn-cs"/>
            </a:endParaRPr>
          </a:p>
        </p:txBody>
      </p:sp>
      <p:pic>
        <p:nvPicPr>
          <p:cNvPr id="245763" name="Picture 3" descr="final_contro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12" y="3933056"/>
            <a:ext cx="3455988" cy="259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5764" name="Text Box 4"/>
          <p:cNvSpPr txBox="1">
            <a:spLocks noChangeArrowheads="1"/>
          </p:cNvSpPr>
          <p:nvPr/>
        </p:nvSpPr>
        <p:spPr bwMode="auto">
          <a:xfrm>
            <a:off x="4787900" y="2636838"/>
            <a:ext cx="410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sp>
        <p:nvSpPr>
          <p:cNvPr id="245765" name="Text Box 5"/>
          <p:cNvSpPr txBox="1">
            <a:spLocks noChangeArrowheads="1"/>
          </p:cNvSpPr>
          <p:nvPr/>
        </p:nvSpPr>
        <p:spPr bwMode="auto">
          <a:xfrm>
            <a:off x="3096593" y="1927642"/>
            <a:ext cx="471646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2000" b="1" dirty="0"/>
              <a:t> </a:t>
            </a:r>
          </a:p>
          <a:p>
            <a:pPr>
              <a:spcBef>
                <a:spcPct val="50000"/>
              </a:spcBef>
              <a:buFontTx/>
              <a:buChar char="•"/>
            </a:pPr>
            <a:r>
              <a:rPr lang="de-DE" sz="2000" b="1" dirty="0"/>
              <a:t> </a:t>
            </a:r>
            <a:r>
              <a:rPr lang="tr-TR" sz="2000" b="1" dirty="0"/>
              <a:t>üretim prosesi</a:t>
            </a:r>
            <a:endParaRPr lang="de-DE" sz="2000" b="1" dirty="0"/>
          </a:p>
          <a:p>
            <a:pPr>
              <a:spcBef>
                <a:spcPct val="50000"/>
              </a:spcBef>
              <a:buFontTx/>
              <a:buChar char="•"/>
            </a:pPr>
            <a:r>
              <a:rPr lang="de-DE" sz="2000" b="1" dirty="0"/>
              <a:t> </a:t>
            </a:r>
            <a:r>
              <a:rPr lang="tr-TR" sz="2000" b="1" dirty="0"/>
              <a:t>ürünler</a:t>
            </a:r>
            <a:endParaRPr lang="de-DE" sz="2000" b="1" dirty="0"/>
          </a:p>
          <a:p>
            <a:pPr>
              <a:spcBef>
                <a:spcPct val="50000"/>
              </a:spcBef>
              <a:buFontTx/>
              <a:buChar char="•"/>
            </a:pPr>
            <a:r>
              <a:rPr lang="de-DE" sz="2000" b="1" dirty="0"/>
              <a:t> </a:t>
            </a:r>
            <a:r>
              <a:rPr lang="tr-TR" sz="2000" b="1" dirty="0"/>
              <a:t>tedarikçiler</a:t>
            </a:r>
            <a:endParaRPr lang="de-DE" sz="2000"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935" y="1196752"/>
            <a:ext cx="2160240" cy="2790070"/>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0077" y="-8428038"/>
            <a:ext cx="7639288"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196752"/>
            <a:ext cx="2150832" cy="2763989"/>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17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test_be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2205038"/>
            <a:ext cx="3455987" cy="3248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4739" name="Text Box 3"/>
          <p:cNvSpPr txBox="1">
            <a:spLocks noChangeArrowheads="1"/>
          </p:cNvSpPr>
          <p:nvPr/>
        </p:nvSpPr>
        <p:spPr bwMode="auto">
          <a:xfrm>
            <a:off x="108520" y="76644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tr-TR" sz="3600" b="1" dirty="0"/>
              <a:t>Fizik</a:t>
            </a:r>
            <a:r>
              <a:rPr lang="de-DE" sz="3600" b="1" dirty="0"/>
              <a:t> </a:t>
            </a:r>
            <a:r>
              <a:rPr lang="de-DE" sz="3600" b="1" dirty="0" err="1"/>
              <a:t>laborat</a:t>
            </a:r>
            <a:r>
              <a:rPr lang="tr-TR" sz="3600" b="1" dirty="0" err="1"/>
              <a:t>uarı</a:t>
            </a:r>
            <a:endParaRPr lang="de-DE" sz="3600" b="1" dirty="0"/>
          </a:p>
        </p:txBody>
      </p:sp>
      <p:sp>
        <p:nvSpPr>
          <p:cNvPr id="244740" name="Text Box 4"/>
          <p:cNvSpPr txBox="1">
            <a:spLocks noChangeArrowheads="1"/>
          </p:cNvSpPr>
          <p:nvPr/>
        </p:nvSpPr>
        <p:spPr bwMode="auto">
          <a:xfrm>
            <a:off x="4714875" y="2349500"/>
            <a:ext cx="43211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de-DE" sz="2000" b="1" dirty="0"/>
              <a:t> </a:t>
            </a:r>
            <a:r>
              <a:rPr lang="tr-TR" sz="2000" b="1" dirty="0"/>
              <a:t>Malzeme özelliklerinin test edilmesi</a:t>
            </a:r>
            <a:endParaRPr lang="de-DE" sz="2000" b="1" dirty="0"/>
          </a:p>
          <a:p>
            <a:pPr>
              <a:spcBef>
                <a:spcPct val="50000"/>
              </a:spcBef>
              <a:buFontTx/>
              <a:buChar char="•"/>
            </a:pPr>
            <a:r>
              <a:rPr lang="de-DE" sz="2000" b="1" dirty="0"/>
              <a:t> </a:t>
            </a:r>
            <a:r>
              <a:rPr lang="tr-TR" sz="2000" b="1" dirty="0"/>
              <a:t>dayanıklılık testleri</a:t>
            </a:r>
            <a:endParaRPr lang="de-DE" sz="2000" b="1" dirty="0"/>
          </a:p>
        </p:txBody>
      </p:sp>
    </p:spTree>
    <p:extLst>
      <p:ext uri="{BB962C8B-B14F-4D97-AF65-F5344CB8AC3E}">
        <p14:creationId xmlns:p14="http://schemas.microsoft.com/office/powerpoint/2010/main" val="2443416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395288" y="1268413"/>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tr-TR" sz="3600" b="1" dirty="0">
                <a:latin typeface="+mn-lt"/>
                <a:ea typeface="+mn-ea"/>
                <a:cs typeface="+mn-cs"/>
              </a:rPr>
              <a:t>Kimya</a:t>
            </a:r>
            <a:r>
              <a:rPr lang="de-DE" sz="3600" b="1" dirty="0">
                <a:latin typeface="+mn-lt"/>
                <a:ea typeface="+mn-ea"/>
                <a:cs typeface="+mn-cs"/>
              </a:rPr>
              <a:t> </a:t>
            </a:r>
            <a:r>
              <a:rPr lang="de-DE" sz="3600" b="1" dirty="0" err="1">
                <a:latin typeface="+mn-lt"/>
                <a:ea typeface="+mn-ea"/>
                <a:cs typeface="+mn-cs"/>
              </a:rPr>
              <a:t>laborat</a:t>
            </a:r>
            <a:r>
              <a:rPr lang="tr-TR" sz="3600" b="1" dirty="0" err="1">
                <a:latin typeface="+mn-lt"/>
                <a:ea typeface="+mn-ea"/>
                <a:cs typeface="+mn-cs"/>
              </a:rPr>
              <a:t>uarı</a:t>
            </a:r>
            <a:endParaRPr lang="de-DE" sz="3600" b="1" dirty="0">
              <a:latin typeface="+mn-lt"/>
              <a:ea typeface="+mn-ea"/>
              <a:cs typeface="+mn-cs"/>
            </a:endParaRPr>
          </a:p>
        </p:txBody>
      </p:sp>
      <p:pic>
        <p:nvPicPr>
          <p:cNvPr id="28675" name="Picture 3" descr="Böttcher03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2133600"/>
            <a:ext cx="2252662" cy="3384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3563888" y="2780928"/>
            <a:ext cx="54721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Tx/>
              <a:buChar char="•"/>
            </a:pPr>
            <a:r>
              <a:rPr lang="de-DE" sz="2000" b="1" dirty="0">
                <a:latin typeface="+mn-lt"/>
              </a:rPr>
              <a:t> </a:t>
            </a:r>
            <a:r>
              <a:rPr lang="tr-TR" sz="2000" b="1" dirty="0">
                <a:latin typeface="+mn-lt"/>
              </a:rPr>
              <a:t>baskı kimyasallarının geliştirilmesi</a:t>
            </a:r>
            <a:endParaRPr lang="de-DE" sz="2000" b="1" dirty="0">
              <a:latin typeface="+mn-lt"/>
            </a:endParaRPr>
          </a:p>
          <a:p>
            <a:pPr eaLnBrk="1" hangingPunct="1">
              <a:spcBef>
                <a:spcPct val="50000"/>
              </a:spcBef>
              <a:buFontTx/>
              <a:buChar char="•"/>
            </a:pPr>
            <a:r>
              <a:rPr lang="de-DE" sz="2000" b="1" dirty="0">
                <a:latin typeface="+mn-lt"/>
              </a:rPr>
              <a:t> </a:t>
            </a:r>
            <a:r>
              <a:rPr lang="tr-TR" sz="2000" b="1" dirty="0">
                <a:latin typeface="+mn-lt"/>
              </a:rPr>
              <a:t>merdane bakım ürünlerinin geliştirilmesi</a:t>
            </a:r>
            <a:endParaRPr lang="de-DE" sz="2000" b="1" dirty="0">
              <a:latin typeface="+mn-lt"/>
            </a:endParaRPr>
          </a:p>
          <a:p>
            <a:pPr eaLnBrk="1" hangingPunct="1">
              <a:spcBef>
                <a:spcPct val="50000"/>
              </a:spcBef>
              <a:buFontTx/>
              <a:buChar char="•"/>
            </a:pPr>
            <a:r>
              <a:rPr lang="de-DE" sz="2000" b="1" dirty="0">
                <a:latin typeface="+mn-lt"/>
              </a:rPr>
              <a:t> </a:t>
            </a:r>
            <a:r>
              <a:rPr lang="tr-TR" sz="2000" b="1" dirty="0">
                <a:latin typeface="+mn-lt"/>
              </a:rPr>
              <a:t>mürekkep, </a:t>
            </a:r>
            <a:r>
              <a:rPr lang="tr-TR" sz="2000" b="1" dirty="0" err="1">
                <a:latin typeface="+mn-lt"/>
              </a:rPr>
              <a:t>solvent</a:t>
            </a:r>
            <a:r>
              <a:rPr lang="tr-TR" sz="2000" b="1" dirty="0">
                <a:latin typeface="+mn-lt"/>
              </a:rPr>
              <a:t> ve hazne suyu analizleri</a:t>
            </a:r>
            <a:endParaRPr lang="de-DE" sz="2000" b="1" dirty="0">
              <a:latin typeface="+mn-lt"/>
            </a:endParaRPr>
          </a:p>
        </p:txBody>
      </p:sp>
    </p:spTree>
    <p:extLst>
      <p:ext uri="{BB962C8B-B14F-4D97-AF65-F5344CB8AC3E}">
        <p14:creationId xmlns:p14="http://schemas.microsoft.com/office/powerpoint/2010/main" val="1490266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7504" y="40466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a:latin typeface="+mn-lt"/>
              </a:rPr>
              <a:t>Grafik Endüstrisi için ürünler</a:t>
            </a:r>
            <a:endParaRPr lang="de-DE" sz="2800" b="1" dirty="0">
              <a:latin typeface="+mn-lt"/>
            </a:endParaRPr>
          </a:p>
        </p:txBody>
      </p:sp>
      <p:sp>
        <p:nvSpPr>
          <p:cNvPr id="102403" name="Text Box 3"/>
          <p:cNvSpPr txBox="1">
            <a:spLocks noChangeArrowheads="1"/>
          </p:cNvSpPr>
          <p:nvPr/>
        </p:nvSpPr>
        <p:spPr bwMode="auto">
          <a:xfrm>
            <a:off x="1259632" y="1631697"/>
            <a:ext cx="7086600"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ts val="600"/>
              </a:spcBef>
              <a:buFont typeface="Arial" pitchFamily="34" charset="0"/>
              <a:buChar char="•"/>
            </a:pPr>
            <a:r>
              <a:rPr lang="tr-TR" sz="2400" b="1" dirty="0">
                <a:latin typeface="+mn-lt"/>
              </a:rPr>
              <a:t>Merdaneler</a:t>
            </a:r>
            <a:endParaRPr lang="de-DE" sz="2400" b="1" dirty="0">
              <a:latin typeface="+mn-lt"/>
            </a:endParaRPr>
          </a:p>
          <a:p>
            <a:pPr>
              <a:spcBef>
                <a:spcPts val="600"/>
              </a:spcBef>
              <a:buFont typeface="Arial" pitchFamily="34" charset="0"/>
              <a:buChar char="•"/>
            </a:pPr>
            <a:endParaRPr lang="de-DE" sz="2400" b="1" dirty="0">
              <a:latin typeface="+mn-lt"/>
            </a:endParaRPr>
          </a:p>
          <a:p>
            <a:pPr>
              <a:spcBef>
                <a:spcPts val="600"/>
              </a:spcBef>
              <a:buFont typeface="Arial" pitchFamily="34" charset="0"/>
              <a:buChar char="•"/>
            </a:pPr>
            <a:r>
              <a:rPr lang="tr-TR" sz="2400" b="1" dirty="0">
                <a:latin typeface="+mn-lt"/>
              </a:rPr>
              <a:t>Baskı </a:t>
            </a:r>
            <a:r>
              <a:rPr lang="tr-TR" sz="2400" b="1" dirty="0" err="1">
                <a:latin typeface="+mn-lt"/>
              </a:rPr>
              <a:t>blanketleri</a:t>
            </a:r>
            <a:endParaRPr lang="de-DE" sz="2400" b="1" dirty="0">
              <a:latin typeface="+mn-lt"/>
            </a:endParaRPr>
          </a:p>
          <a:p>
            <a:pPr marL="0" indent="0">
              <a:spcBef>
                <a:spcPts val="600"/>
              </a:spcBef>
            </a:pPr>
            <a:r>
              <a:rPr lang="de-DE" sz="2400" b="1" dirty="0">
                <a:latin typeface="+mn-lt"/>
              </a:rPr>
              <a:t>     &amp; </a:t>
            </a:r>
            <a:r>
              <a:rPr lang="tr-TR" sz="2400" b="1" dirty="0">
                <a:latin typeface="+mn-lt"/>
              </a:rPr>
              <a:t>lak </a:t>
            </a:r>
            <a:r>
              <a:rPr lang="tr-TR" sz="2400" b="1" dirty="0" err="1">
                <a:latin typeface="+mn-lt"/>
              </a:rPr>
              <a:t>blanketleri</a:t>
            </a:r>
            <a:endParaRPr lang="de-DE" sz="2400" b="1" dirty="0">
              <a:latin typeface="+mn-lt"/>
            </a:endParaRPr>
          </a:p>
          <a:p>
            <a:pPr>
              <a:spcBef>
                <a:spcPts val="600"/>
              </a:spcBef>
              <a:buFont typeface="Arial" pitchFamily="34" charset="0"/>
              <a:buChar char="•"/>
            </a:pPr>
            <a:endParaRPr lang="de-DE" sz="2400" b="1" dirty="0">
              <a:latin typeface="+mn-lt"/>
            </a:endParaRPr>
          </a:p>
          <a:p>
            <a:pPr>
              <a:spcBef>
                <a:spcPts val="600"/>
              </a:spcBef>
              <a:buFont typeface="Arial" pitchFamily="34" charset="0"/>
              <a:buChar char="•"/>
            </a:pPr>
            <a:r>
              <a:rPr lang="tr-TR" sz="2400" b="1" dirty="0" err="1">
                <a:latin typeface="+mn-lt"/>
              </a:rPr>
              <a:t>Solventler</a:t>
            </a:r>
            <a:r>
              <a:rPr lang="de-DE" sz="2400" b="1" dirty="0">
                <a:latin typeface="+mn-lt"/>
              </a:rPr>
              <a:t> </a:t>
            </a:r>
          </a:p>
          <a:p>
            <a:pPr>
              <a:spcBef>
                <a:spcPts val="600"/>
              </a:spcBef>
              <a:buFont typeface="Arial" pitchFamily="34" charset="0"/>
              <a:buChar char="•"/>
            </a:pPr>
            <a:endParaRPr lang="de-DE" sz="2400" b="1" dirty="0">
              <a:latin typeface="+mn-lt"/>
            </a:endParaRPr>
          </a:p>
          <a:p>
            <a:pPr>
              <a:spcBef>
                <a:spcPts val="600"/>
              </a:spcBef>
              <a:buFont typeface="Arial" pitchFamily="34" charset="0"/>
              <a:buChar char="•"/>
            </a:pPr>
            <a:r>
              <a:rPr lang="tr-TR" sz="2400" b="1" dirty="0">
                <a:latin typeface="+mn-lt"/>
              </a:rPr>
              <a:t>Hazne suları</a:t>
            </a:r>
            <a:endParaRPr lang="de-DE" sz="2400" b="1" dirty="0">
              <a:latin typeface="+mn-lt"/>
            </a:endParaRPr>
          </a:p>
          <a:p>
            <a:pPr>
              <a:spcBef>
                <a:spcPts val="600"/>
              </a:spcBef>
              <a:buFont typeface="Arial" pitchFamily="34" charset="0"/>
              <a:buChar char="•"/>
            </a:pPr>
            <a:endParaRPr lang="de-DE" sz="2400" b="1" dirty="0">
              <a:latin typeface="+mn-lt"/>
            </a:endParaRPr>
          </a:p>
          <a:p>
            <a:pPr>
              <a:spcBef>
                <a:spcPts val="600"/>
              </a:spcBef>
              <a:buFont typeface="Arial" pitchFamily="34" charset="0"/>
              <a:buChar char="•"/>
            </a:pPr>
            <a:r>
              <a:rPr lang="tr-TR" sz="2400" b="1" dirty="0">
                <a:latin typeface="+mn-lt"/>
              </a:rPr>
              <a:t>Yardımcı ürünler</a:t>
            </a:r>
            <a:endParaRPr lang="de-DE" sz="2400" b="1" dirty="0">
              <a:latin typeface="+mn-lt"/>
            </a:endParaRPr>
          </a:p>
        </p:txBody>
      </p:sp>
      <p:pic>
        <p:nvPicPr>
          <p:cNvPr id="32770" name="Picture 2" descr="Böttcherin - Washing Ag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618" y="3380116"/>
            <a:ext cx="2172485" cy="1448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2" name="Picture 4" descr="BöttcherFount - Fountain sol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199" y="4093684"/>
            <a:ext cx="2243331" cy="1495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4" name="Picture 6" descr="BöttcherPro - Printing A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216" y="4980879"/>
            <a:ext cx="2036936" cy="1357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6" name="Picture 8" descr="Printing Blanke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2190253"/>
            <a:ext cx="2046040" cy="1364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777" name="Picture 9" descr="C:\Users\westenbrink\Desktop\AllgmInfos\InfoDateien\Foto_Böttcher\Walzen\Boett-Köln0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2172" y="1144629"/>
            <a:ext cx="2459262" cy="1636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35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79294" y="36233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a:latin typeface="+mn-lt"/>
              </a:rPr>
              <a:t>Uygulama alanları</a:t>
            </a:r>
            <a:endParaRPr lang="de-DE" sz="2800" b="1" dirty="0">
              <a:latin typeface="+mn-lt"/>
            </a:endParaRPr>
          </a:p>
        </p:txBody>
      </p:sp>
      <p:sp>
        <p:nvSpPr>
          <p:cNvPr id="7" name="AutoShape 14" descr="hp ile ilgili görsel sonucu"/>
          <p:cNvSpPr>
            <a:spLocks noChangeAspect="1" noChangeArrowheads="1"/>
          </p:cNvSpPr>
          <p:nvPr/>
        </p:nvSpPr>
        <p:spPr bwMode="auto">
          <a:xfrm>
            <a:off x="0" y="-13652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16" descr="hp ile ilgili görsel sonucu"/>
          <p:cNvSpPr>
            <a:spLocks noChangeAspect="1" noChangeArrowheads="1"/>
          </p:cNvSpPr>
          <p:nvPr/>
        </p:nvSpPr>
        <p:spPr bwMode="auto">
          <a:xfrm>
            <a:off x="152400" y="1587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AutoShape 20" descr="oce ile ilgili görsel sonucu"/>
          <p:cNvSpPr>
            <a:spLocks noChangeAspect="1" noChangeArrowheads="1"/>
          </p:cNvSpPr>
          <p:nvPr/>
        </p:nvSpPr>
        <p:spPr bwMode="auto">
          <a:xfrm>
            <a:off x="0" y="-13652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AutoShape 22" descr="oce ile ilgili görsel sonucu"/>
          <p:cNvSpPr>
            <a:spLocks noChangeAspect="1" noChangeArrowheads="1"/>
          </p:cNvSpPr>
          <p:nvPr/>
        </p:nvSpPr>
        <p:spPr bwMode="auto">
          <a:xfrm>
            <a:off x="152400" y="158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AutoShape 24" descr="oce ile ilgili görsel sonucu"/>
          <p:cNvSpPr>
            <a:spLocks noChangeAspect="1" noChangeArrowheads="1"/>
          </p:cNvSpPr>
          <p:nvPr/>
        </p:nvSpPr>
        <p:spPr bwMode="auto">
          <a:xfrm>
            <a:off x="304800" y="1682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AutoShape 36" descr="samsung ile ilgili görsel sonucu"/>
          <p:cNvSpPr>
            <a:spLocks noChangeAspect="1" noChangeArrowheads="1"/>
          </p:cNvSpPr>
          <p:nvPr/>
        </p:nvSpPr>
        <p:spPr bwMode="auto">
          <a:xfrm>
            <a:off x="0" y="-13652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38" descr="samsung ile ilgili görsel sonucu"/>
          <p:cNvSpPr>
            <a:spLocks noChangeAspect="1" noChangeArrowheads="1"/>
          </p:cNvSpPr>
          <p:nvPr/>
        </p:nvSpPr>
        <p:spPr bwMode="auto">
          <a:xfrm>
            <a:off x="152400" y="1587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AutoShape 43" descr="tetra pak logo ile ilgili görsel sonucu"/>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Text Box 3"/>
          <p:cNvSpPr txBox="1">
            <a:spLocks noChangeArrowheads="1"/>
          </p:cNvSpPr>
          <p:nvPr/>
        </p:nvSpPr>
        <p:spPr bwMode="auto">
          <a:xfrm>
            <a:off x="1323975" y="1056716"/>
            <a:ext cx="7086600" cy="232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ts val="600"/>
              </a:spcBef>
              <a:buFont typeface="Arial" pitchFamily="34" charset="0"/>
              <a:buChar char="•"/>
            </a:pPr>
            <a:r>
              <a:rPr lang="tr-TR" sz="2000" b="1" dirty="0">
                <a:latin typeface="+mn-lt"/>
              </a:rPr>
              <a:t>Grafik Endüstrisi</a:t>
            </a:r>
          </a:p>
          <a:p>
            <a:pPr lvl="1">
              <a:spcBef>
                <a:spcPts val="600"/>
              </a:spcBef>
              <a:buFont typeface="Arial" pitchFamily="34" charset="0"/>
              <a:buChar char="•"/>
            </a:pPr>
            <a:r>
              <a:rPr lang="tr-TR" sz="2000" b="1" dirty="0">
                <a:latin typeface="+mn-lt"/>
              </a:rPr>
              <a:t>Tabaka ofset</a:t>
            </a:r>
          </a:p>
          <a:p>
            <a:pPr lvl="1">
              <a:spcBef>
                <a:spcPts val="600"/>
              </a:spcBef>
              <a:buFont typeface="Arial" pitchFamily="34" charset="0"/>
              <a:buChar char="•"/>
            </a:pPr>
            <a:r>
              <a:rPr lang="tr-TR" sz="2000" b="1" dirty="0">
                <a:latin typeface="+mn-lt"/>
              </a:rPr>
              <a:t>Web Ofset</a:t>
            </a:r>
          </a:p>
          <a:p>
            <a:pPr lvl="1">
              <a:spcBef>
                <a:spcPts val="600"/>
              </a:spcBef>
              <a:buFont typeface="Arial" pitchFamily="34" charset="0"/>
              <a:buChar char="•"/>
            </a:pPr>
            <a:r>
              <a:rPr lang="tr-TR" sz="2000" b="1" dirty="0">
                <a:latin typeface="+mn-lt"/>
              </a:rPr>
              <a:t>Flexo</a:t>
            </a:r>
          </a:p>
          <a:p>
            <a:pPr lvl="1">
              <a:spcBef>
                <a:spcPts val="600"/>
              </a:spcBef>
              <a:buFont typeface="Arial" pitchFamily="34" charset="0"/>
              <a:buChar char="•"/>
            </a:pPr>
            <a:r>
              <a:rPr lang="tr-TR" sz="2000" b="1" dirty="0" err="1">
                <a:latin typeface="+mn-lt"/>
              </a:rPr>
              <a:t>Rotogravür</a:t>
            </a:r>
            <a:endParaRPr lang="tr-TR" sz="2000" b="1" dirty="0">
              <a:latin typeface="+mn-lt"/>
            </a:endParaRPr>
          </a:p>
          <a:p>
            <a:pPr lvl="1">
              <a:spcBef>
                <a:spcPts val="600"/>
              </a:spcBef>
              <a:buFont typeface="Arial" pitchFamily="34" charset="0"/>
              <a:buChar char="•"/>
            </a:pPr>
            <a:r>
              <a:rPr lang="tr-TR" sz="2000" b="1" dirty="0">
                <a:latin typeface="+mn-lt"/>
              </a:rPr>
              <a:t>Dijital</a:t>
            </a:r>
          </a:p>
        </p:txBody>
      </p:sp>
      <p:pic>
        <p:nvPicPr>
          <p:cNvPr id="19" name="Picture 4" descr="Wide-Format-Inkj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79" y="3645024"/>
            <a:ext cx="3277529" cy="21850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Electrophotographic digital pr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45024"/>
            <a:ext cx="334837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1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79294" y="33972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a:latin typeface="+mn-lt"/>
              </a:rPr>
              <a:t>Uygulama alanları</a:t>
            </a:r>
            <a:endParaRPr lang="de-DE" sz="2800" b="1" dirty="0">
              <a:latin typeface="+mn-lt"/>
            </a:endParaRPr>
          </a:p>
        </p:txBody>
      </p:sp>
      <p:sp>
        <p:nvSpPr>
          <p:cNvPr id="7" name="AutoShape 14" descr="hp ile ilgili görsel sonucu"/>
          <p:cNvSpPr>
            <a:spLocks noChangeAspect="1" noChangeArrowheads="1"/>
          </p:cNvSpPr>
          <p:nvPr/>
        </p:nvSpPr>
        <p:spPr bwMode="auto">
          <a:xfrm>
            <a:off x="0" y="-13652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16" descr="hp ile ilgili görsel sonucu"/>
          <p:cNvSpPr>
            <a:spLocks noChangeAspect="1" noChangeArrowheads="1"/>
          </p:cNvSpPr>
          <p:nvPr/>
        </p:nvSpPr>
        <p:spPr bwMode="auto">
          <a:xfrm>
            <a:off x="152400" y="1587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AutoShape 20" descr="oce ile ilgili görsel sonucu"/>
          <p:cNvSpPr>
            <a:spLocks noChangeAspect="1" noChangeArrowheads="1"/>
          </p:cNvSpPr>
          <p:nvPr/>
        </p:nvSpPr>
        <p:spPr bwMode="auto">
          <a:xfrm>
            <a:off x="0" y="-13652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AutoShape 22" descr="oce ile ilgili görsel sonucu"/>
          <p:cNvSpPr>
            <a:spLocks noChangeAspect="1" noChangeArrowheads="1"/>
          </p:cNvSpPr>
          <p:nvPr/>
        </p:nvSpPr>
        <p:spPr bwMode="auto">
          <a:xfrm>
            <a:off x="152400" y="158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AutoShape 24" descr="oce ile ilgili görsel sonucu"/>
          <p:cNvSpPr>
            <a:spLocks noChangeAspect="1" noChangeArrowheads="1"/>
          </p:cNvSpPr>
          <p:nvPr/>
        </p:nvSpPr>
        <p:spPr bwMode="auto">
          <a:xfrm>
            <a:off x="304800" y="1682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AutoShape 36" descr="samsung ile ilgili görsel sonucu"/>
          <p:cNvSpPr>
            <a:spLocks noChangeAspect="1" noChangeArrowheads="1"/>
          </p:cNvSpPr>
          <p:nvPr/>
        </p:nvSpPr>
        <p:spPr bwMode="auto">
          <a:xfrm>
            <a:off x="0" y="-13652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38" descr="samsung ile ilgili görsel sonucu"/>
          <p:cNvSpPr>
            <a:spLocks noChangeAspect="1" noChangeArrowheads="1"/>
          </p:cNvSpPr>
          <p:nvPr/>
        </p:nvSpPr>
        <p:spPr bwMode="auto">
          <a:xfrm>
            <a:off x="152400" y="1587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AutoShape 43" descr="tetra pak logo ile ilgili görsel sonucu"/>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Text Box 3"/>
          <p:cNvSpPr txBox="1">
            <a:spLocks noChangeArrowheads="1"/>
          </p:cNvSpPr>
          <p:nvPr/>
        </p:nvSpPr>
        <p:spPr bwMode="auto">
          <a:xfrm>
            <a:off x="585787" y="1227021"/>
            <a:ext cx="7086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150000"/>
              </a:lnSpc>
              <a:spcBef>
                <a:spcPts val="600"/>
              </a:spcBef>
              <a:buFont typeface="Arial" pitchFamily="34" charset="0"/>
              <a:buChar char="•"/>
            </a:pPr>
            <a:r>
              <a:rPr lang="tr-TR" sz="2000" b="1" dirty="0">
                <a:latin typeface="+mn-lt"/>
              </a:rPr>
              <a:t>Demir-Çelik Endüstrisi</a:t>
            </a:r>
          </a:p>
          <a:p>
            <a:pPr>
              <a:lnSpc>
                <a:spcPct val="150000"/>
              </a:lnSpc>
              <a:spcBef>
                <a:spcPts val="600"/>
              </a:spcBef>
              <a:buFont typeface="Arial" pitchFamily="34" charset="0"/>
              <a:buChar char="•"/>
            </a:pPr>
            <a:r>
              <a:rPr lang="tr-TR" sz="2000" b="1" dirty="0">
                <a:latin typeface="+mn-lt"/>
              </a:rPr>
              <a:t>Alüminyum Endüstrisi</a:t>
            </a:r>
          </a:p>
          <a:p>
            <a:pPr>
              <a:lnSpc>
                <a:spcPct val="150000"/>
              </a:lnSpc>
              <a:spcBef>
                <a:spcPts val="600"/>
              </a:spcBef>
              <a:buFont typeface="Arial" pitchFamily="34" charset="0"/>
              <a:buChar char="•"/>
            </a:pPr>
            <a:r>
              <a:rPr lang="tr-TR" sz="2000" b="1" dirty="0">
                <a:latin typeface="+mn-lt"/>
              </a:rPr>
              <a:t>Plastik Film Endüstrisi</a:t>
            </a:r>
          </a:p>
          <a:p>
            <a:pPr>
              <a:lnSpc>
                <a:spcPct val="150000"/>
              </a:lnSpc>
              <a:spcBef>
                <a:spcPts val="600"/>
              </a:spcBef>
              <a:buFont typeface="Arial" pitchFamily="34" charset="0"/>
              <a:buChar char="•"/>
            </a:pPr>
            <a:r>
              <a:rPr lang="tr-TR" sz="2000" b="1" dirty="0">
                <a:latin typeface="+mn-lt"/>
              </a:rPr>
              <a:t>Kağıt Endüstrisi ( Kağıt mendil/T. kağıdı )</a:t>
            </a:r>
          </a:p>
          <a:p>
            <a:pPr>
              <a:lnSpc>
                <a:spcPct val="150000"/>
              </a:lnSpc>
              <a:spcBef>
                <a:spcPts val="600"/>
              </a:spcBef>
              <a:buFont typeface="Arial" pitchFamily="34" charset="0"/>
              <a:buChar char="•"/>
            </a:pPr>
            <a:r>
              <a:rPr lang="tr-TR" sz="2000" b="1" dirty="0">
                <a:latin typeface="+mn-lt"/>
              </a:rPr>
              <a:t>Ahşap Endüstrisi</a:t>
            </a:r>
          </a:p>
          <a:p>
            <a:pPr>
              <a:lnSpc>
                <a:spcPct val="150000"/>
              </a:lnSpc>
              <a:spcBef>
                <a:spcPts val="600"/>
              </a:spcBef>
              <a:buFont typeface="Arial" pitchFamily="34" charset="0"/>
              <a:buChar char="•"/>
            </a:pPr>
            <a:r>
              <a:rPr lang="tr-TR" sz="2000" b="1" dirty="0">
                <a:latin typeface="+mn-lt"/>
              </a:rPr>
              <a:t>Cam Endüstrisi</a:t>
            </a:r>
          </a:p>
          <a:p>
            <a:pPr>
              <a:lnSpc>
                <a:spcPct val="150000"/>
              </a:lnSpc>
              <a:spcBef>
                <a:spcPts val="600"/>
              </a:spcBef>
              <a:buFont typeface="Arial" pitchFamily="34" charset="0"/>
              <a:buChar char="•"/>
            </a:pPr>
            <a:r>
              <a:rPr lang="tr-TR" sz="2000" b="1" dirty="0">
                <a:latin typeface="+mn-lt"/>
              </a:rPr>
              <a:t>Tekstil, Deri, Suni deri Endüstrisi</a:t>
            </a:r>
            <a:endParaRPr lang="de-DE" sz="2000" b="1" dirty="0">
              <a:latin typeface="+mn-lt"/>
            </a:endParaRPr>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0935" y="4995107"/>
            <a:ext cx="2320945" cy="1743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372603"/>
            <a:ext cx="2592288" cy="17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7" y="724532"/>
            <a:ext cx="2333727" cy="350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125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57196" y="40466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err="1">
                <a:latin typeface="+mn-lt"/>
              </a:rPr>
              <a:t>Böttcher</a:t>
            </a:r>
            <a:r>
              <a:rPr lang="tr-TR" sz="2800" b="1" dirty="0">
                <a:latin typeface="+mn-lt"/>
              </a:rPr>
              <a:t> ürünleri</a:t>
            </a:r>
            <a:endParaRPr lang="de-DE" sz="2800" b="1" dirty="0">
              <a:latin typeface="+mn-lt"/>
            </a:endParaRPr>
          </a:p>
        </p:txBody>
      </p:sp>
      <p:pic>
        <p:nvPicPr>
          <p:cNvPr id="1036" name="Picture 12" descr="Compou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268760"/>
            <a:ext cx="5319539" cy="16802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rain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4" y="2420888"/>
            <a:ext cx="2474487" cy="36993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boettcher.de/dms/Bilder-zemla/Seitenanfang_630x199/Sleeves_6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4221088"/>
            <a:ext cx="4443686" cy="14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88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7504" y="40466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err="1"/>
              <a:t>Böttcher</a:t>
            </a:r>
            <a:r>
              <a:rPr lang="tr-TR" sz="2800" b="1" dirty="0"/>
              <a:t> ürünleri</a:t>
            </a:r>
            <a:endParaRPr lang="de-DE" sz="2800" b="1" dirty="0"/>
          </a:p>
        </p:txBody>
      </p:sp>
      <p:pic>
        <p:nvPicPr>
          <p:cNvPr id="1026" name="Picture 2" descr="http://www.boettcher.de/dms/Bilder-zemla/Seitenanfang_630x199/Digital_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40" y="1556792"/>
            <a:ext cx="8280920" cy="261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66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251520" y="3716114"/>
            <a:ext cx="8640960" cy="20891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br>
              <a:rPr lang="tr-TR" sz="2400" b="1" dirty="0"/>
            </a:br>
            <a:r>
              <a:rPr lang="de-DE" sz="2400" b="1" dirty="0"/>
              <a:t>B</a:t>
            </a:r>
            <a:r>
              <a:rPr lang="tr-TR" sz="2400" b="1" dirty="0"/>
              <a:t>ö</a:t>
            </a:r>
            <a:r>
              <a:rPr lang="de-DE" sz="2400" b="1" dirty="0" err="1"/>
              <a:t>ttcher</a:t>
            </a:r>
            <a:r>
              <a:rPr lang="de-DE" sz="2400" b="1" dirty="0"/>
              <a:t> 1725 </a:t>
            </a:r>
            <a:r>
              <a:rPr lang="tr-TR" sz="2400" b="1" dirty="0"/>
              <a:t>yılında kuruldu – </a:t>
            </a:r>
            <a:br>
              <a:rPr lang="tr-TR" sz="2400" b="1" dirty="0"/>
            </a:br>
            <a:r>
              <a:rPr lang="tr-TR" sz="2400" b="1" dirty="0"/>
              <a:t>290 yıllık bir başarı hikayesi</a:t>
            </a:r>
            <a:br>
              <a:rPr lang="tr-TR" sz="2400" b="1" dirty="0"/>
            </a:br>
            <a:br>
              <a:rPr lang="tr-TR" sz="2400" b="1" dirty="0"/>
            </a:br>
            <a:r>
              <a:rPr lang="tr-TR" sz="2400" b="1" dirty="0"/>
              <a:t>İlk merdane </a:t>
            </a:r>
            <a:r>
              <a:rPr lang="de-DE" sz="2400" b="1" dirty="0"/>
              <a:t>1878 </a:t>
            </a:r>
            <a:r>
              <a:rPr lang="tr-TR" sz="2400" b="1" dirty="0"/>
              <a:t>yılında üretildi – </a:t>
            </a:r>
            <a:br>
              <a:rPr lang="tr-TR" sz="2400" b="1" dirty="0"/>
            </a:br>
            <a:r>
              <a:rPr lang="tr-TR" sz="2400" b="1" dirty="0"/>
              <a:t>Grafik endüstrisinde 130 yılı aşkın bir tecrübe…</a:t>
            </a:r>
            <a:br>
              <a:rPr lang="en-US" sz="2400" b="1" dirty="0"/>
            </a:br>
            <a:br>
              <a:rPr lang="tr-TR" sz="2400" b="1" dirty="0"/>
            </a:br>
            <a:endParaRPr lang="de-DE" sz="2400" b="1" dirty="0"/>
          </a:p>
        </p:txBody>
      </p:sp>
      <p:pic>
        <p:nvPicPr>
          <p:cNvPr id="237571" name="Picture 3" descr="histo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196" y="1484784"/>
            <a:ext cx="3181804" cy="2579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7572" name="Picture 4" descr="admini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980728"/>
            <a:ext cx="3681023" cy="3136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70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07504" y="40466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err="1"/>
              <a:t>Böttcher</a:t>
            </a:r>
            <a:r>
              <a:rPr lang="tr-TR" sz="2800" b="1" dirty="0"/>
              <a:t> ürünleri</a:t>
            </a:r>
            <a:endParaRPr lang="de-DE" sz="2800" b="1" dirty="0"/>
          </a:p>
        </p:txBody>
      </p:sp>
      <p:pic>
        <p:nvPicPr>
          <p:cNvPr id="1034" name="Picture 10" descr="http://www.boettcher.de/dms/Bilder-zemla/2-Spaltig_265/Handlauf3_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3312368" cy="27623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ummiknau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256" y="4221088"/>
            <a:ext cx="2232248" cy="24188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ischtennisschläger">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484784"/>
            <a:ext cx="3351637" cy="369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660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79294" y="362331"/>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a:latin typeface="+mn-lt"/>
              </a:rPr>
              <a:t>Global müşteriler</a:t>
            </a:r>
            <a:endParaRPr lang="de-DE" sz="2800" b="1" dirty="0">
              <a:latin typeface="+mn-lt"/>
            </a:endParaRPr>
          </a:p>
        </p:txBody>
      </p:sp>
      <p:pic>
        <p:nvPicPr>
          <p:cNvPr id="2" name="Picture 2" descr="Heidelberger Druckmaschinen 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2492896"/>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roland sheetfe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821195"/>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nroland web system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845" y="4016897"/>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B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5729" y="3935941"/>
            <a:ext cx="1639527" cy="426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Komori America Corpor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5493" y="2996952"/>
            <a:ext cx="952500" cy="1333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hp ile ilgili görsel sonucu"/>
          <p:cNvSpPr>
            <a:spLocks noChangeAspect="1" noChangeArrowheads="1"/>
          </p:cNvSpPr>
          <p:nvPr/>
        </p:nvSpPr>
        <p:spPr bwMode="auto">
          <a:xfrm>
            <a:off x="0" y="-13652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16" descr="hp ile ilgili görsel sonucu"/>
          <p:cNvSpPr>
            <a:spLocks noChangeAspect="1" noChangeArrowheads="1"/>
          </p:cNvSpPr>
          <p:nvPr/>
        </p:nvSpPr>
        <p:spPr bwMode="auto">
          <a:xfrm>
            <a:off x="152400" y="1587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Picture 18" descr="https://lh4.googleusercontent.com/-CKNnBHvWTN0/AAAAAAAAAAI/AAAAAAAAAAA/1yqw2lShG5o/s0-c-k-no-ns/photo.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03032" y="2636912"/>
            <a:ext cx="1159025" cy="115902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0" descr="oce ile ilgili görsel sonucu"/>
          <p:cNvSpPr>
            <a:spLocks noChangeAspect="1" noChangeArrowheads="1"/>
          </p:cNvSpPr>
          <p:nvPr/>
        </p:nvSpPr>
        <p:spPr bwMode="auto">
          <a:xfrm>
            <a:off x="0" y="-13652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AutoShape 22" descr="oce ile ilgili görsel sonucu"/>
          <p:cNvSpPr>
            <a:spLocks noChangeAspect="1" noChangeArrowheads="1"/>
          </p:cNvSpPr>
          <p:nvPr/>
        </p:nvSpPr>
        <p:spPr bwMode="auto">
          <a:xfrm>
            <a:off x="152400" y="158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AutoShape 24" descr="oce ile ilgili görsel sonucu"/>
          <p:cNvSpPr>
            <a:spLocks noChangeAspect="1" noChangeArrowheads="1"/>
          </p:cNvSpPr>
          <p:nvPr/>
        </p:nvSpPr>
        <p:spPr bwMode="auto">
          <a:xfrm>
            <a:off x="304800" y="168275"/>
            <a:ext cx="11715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52" name="Picture 28" descr="http://2.bp.blogspot.com/_X8p4qIlYh1A/SwVUSXixWsI/AAAAAAAAAig/NgBDRVwTnWA/s400/CanonOce-Logos.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273" y="4614068"/>
            <a:ext cx="2204045" cy="92741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Xero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0067" y="4725971"/>
            <a:ext cx="985798" cy="9857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rabtree">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9132" y="2302611"/>
            <a:ext cx="1971675" cy="5524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www.beirengf.com/english/img/br_pic_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0471" y="1700808"/>
            <a:ext cx="1600200" cy="53340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6" descr="samsung ile ilgili görsel sonucu"/>
          <p:cNvSpPr>
            <a:spLocks noChangeAspect="1" noChangeArrowheads="1"/>
          </p:cNvSpPr>
          <p:nvPr/>
        </p:nvSpPr>
        <p:spPr bwMode="auto">
          <a:xfrm>
            <a:off x="0" y="-13652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AutoShape 38" descr="samsung ile ilgili görsel sonucu"/>
          <p:cNvSpPr>
            <a:spLocks noChangeAspect="1" noChangeArrowheads="1"/>
          </p:cNvSpPr>
          <p:nvPr/>
        </p:nvSpPr>
        <p:spPr bwMode="auto">
          <a:xfrm>
            <a:off x="152400" y="15875"/>
            <a:ext cx="1438275" cy="981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63" name="Picture 3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5850" y="2502846"/>
            <a:ext cx="143827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 name="Picture 4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70165" y="3573016"/>
            <a:ext cx="1059013" cy="102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 name="Picture 4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9369" y="3701683"/>
            <a:ext cx="2159943" cy="710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43" descr="tetra pak logo ile ilgili görsel sonucu"/>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68" name="Picture 4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85256" y="5026639"/>
            <a:ext cx="1370261" cy="137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9" name="Picture 4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36713" y="996950"/>
            <a:ext cx="1870708" cy="74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0" name="Picture 4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9442" y="1181778"/>
            <a:ext cx="1291092" cy="129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1" name="Picture 4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82439" y="2342860"/>
            <a:ext cx="981249" cy="31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2" name="Picture 4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70335" y="5994303"/>
            <a:ext cx="2818179" cy="805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3" name="Picture 4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85084" y="4602198"/>
            <a:ext cx="2027467" cy="90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4" name="Picture 5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6444" y="908538"/>
            <a:ext cx="2323455" cy="139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descr="Mitsubishi Logo"/>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84804" y="4502148"/>
            <a:ext cx="2502046" cy="2003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akiyama_rogo"/>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35696" y="5523456"/>
            <a:ext cx="2340125" cy="3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headwenzi"/>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22370" y="1096044"/>
            <a:ext cx="2720348" cy="41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66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359024" y="1700808"/>
            <a:ext cx="8640960" cy="20891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pPr algn="l"/>
            <a:r>
              <a:rPr lang="tr-TR" sz="2400" b="1" dirty="0"/>
              <a:t>	</a:t>
            </a:r>
            <a:r>
              <a:rPr lang="de-DE" sz="2400" b="1" dirty="0"/>
              <a:t>B</a:t>
            </a:r>
            <a:r>
              <a:rPr lang="tr-TR" sz="2400" b="1" dirty="0"/>
              <a:t>ö</a:t>
            </a:r>
            <a:r>
              <a:rPr lang="de-DE" sz="2400" b="1" dirty="0" err="1"/>
              <a:t>ttcher</a:t>
            </a:r>
            <a:r>
              <a:rPr lang="de-DE" sz="2400" b="1" dirty="0"/>
              <a:t> </a:t>
            </a:r>
            <a:r>
              <a:rPr lang="tr-TR" sz="2400" b="1" dirty="0"/>
              <a:t>Türkiye 2007</a:t>
            </a:r>
            <a:r>
              <a:rPr lang="de-DE" sz="2400" b="1" dirty="0"/>
              <a:t> </a:t>
            </a:r>
            <a:r>
              <a:rPr lang="tr-TR" sz="2400" b="1" dirty="0"/>
              <a:t>yılında kuruldu</a:t>
            </a:r>
            <a:br>
              <a:rPr lang="tr-TR" sz="2400" b="1" dirty="0"/>
            </a:br>
            <a:br>
              <a:rPr lang="tr-TR" sz="2400" b="1" dirty="0"/>
            </a:br>
            <a:r>
              <a:rPr lang="tr-TR" sz="2400" b="1" dirty="0"/>
              <a:t>	2013 yılındaki yatırımla Türkiye’de üretime başladı</a:t>
            </a:r>
            <a:br>
              <a:rPr lang="tr-TR" sz="2400" b="1" dirty="0"/>
            </a:br>
            <a:br>
              <a:rPr lang="tr-TR" sz="2400" b="1" dirty="0"/>
            </a:br>
            <a:r>
              <a:rPr lang="tr-TR" sz="2400" b="1" dirty="0"/>
              <a:t>	2015 yılında Tuzla KOSB taşındı</a:t>
            </a:r>
            <a:br>
              <a:rPr lang="tr-TR" sz="2400" b="1" dirty="0"/>
            </a:br>
            <a:endParaRPr lang="de-DE" sz="2400" b="1" dirty="0"/>
          </a:p>
        </p:txBody>
      </p:sp>
      <p:sp>
        <p:nvSpPr>
          <p:cNvPr id="5" name="Text Box 2"/>
          <p:cNvSpPr txBox="1">
            <a:spLocks noChangeArrowheads="1"/>
          </p:cNvSpPr>
          <p:nvPr/>
        </p:nvSpPr>
        <p:spPr bwMode="auto">
          <a:xfrm>
            <a:off x="107504" y="404664"/>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2800" b="1" dirty="0" err="1"/>
              <a:t>Böttcher</a:t>
            </a:r>
            <a:r>
              <a:rPr lang="tr-TR" sz="2800" b="1" dirty="0"/>
              <a:t> Türkiye</a:t>
            </a:r>
            <a:endParaRPr lang="de-DE" sz="2800" b="1" dirty="0"/>
          </a:p>
        </p:txBody>
      </p:sp>
      <p:pic>
        <p:nvPicPr>
          <p:cNvPr id="2052" name="Picture 4" descr="\\FB-TR-DC1\Data TR\Böttcher_TR\00-Böttcher\Kimya OSB_KimPaz\IMG_16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 t="1984" b="20324"/>
          <a:stretch/>
        </p:blipFill>
        <p:spPr bwMode="auto">
          <a:xfrm>
            <a:off x="2560895" y="3645024"/>
            <a:ext cx="4022210" cy="24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1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11560" y="548680"/>
            <a:ext cx="7772400" cy="762000"/>
          </a:xfrm>
          <a:noFill/>
          <a:ln/>
        </p:spPr>
        <p:txBody>
          <a:bodyPr>
            <a:normAutofit/>
          </a:bodyPr>
          <a:lstStyle/>
          <a:p>
            <a:r>
              <a:rPr lang="tr-TR" sz="4000" b="1" dirty="0"/>
              <a:t>Üretim Kapasitesi</a:t>
            </a:r>
            <a:endParaRPr lang="en-US" sz="4000" b="1" dirty="0"/>
          </a:p>
        </p:txBody>
      </p:sp>
      <p:sp>
        <p:nvSpPr>
          <p:cNvPr id="2" name="Textfeld 1"/>
          <p:cNvSpPr txBox="1"/>
          <p:nvPr/>
        </p:nvSpPr>
        <p:spPr>
          <a:xfrm>
            <a:off x="1403648" y="1556792"/>
            <a:ext cx="4824536" cy="830997"/>
          </a:xfrm>
          <a:prstGeom prst="rect">
            <a:avLst/>
          </a:prstGeom>
          <a:noFill/>
        </p:spPr>
        <p:txBody>
          <a:bodyPr wrap="square" rtlCol="0">
            <a:spAutoFit/>
          </a:bodyPr>
          <a:lstStyle/>
          <a:p>
            <a:pPr marL="285750" indent="-285750">
              <a:buFont typeface="Arial" panose="020B0604020202020204" pitchFamily="34" charset="0"/>
              <a:buChar char="•"/>
            </a:pPr>
            <a:r>
              <a:rPr lang="de-DE" sz="2400" b="1" dirty="0">
                <a:latin typeface="Arial"/>
                <a:cs typeface="Arial"/>
              </a:rPr>
              <a:t>Ø</a:t>
            </a:r>
            <a:r>
              <a:rPr lang="tr-TR" sz="2400" b="1" dirty="0">
                <a:latin typeface="Arial"/>
                <a:cs typeface="Arial"/>
              </a:rPr>
              <a:t> 400 mm çap</a:t>
            </a:r>
          </a:p>
          <a:p>
            <a:pPr marL="285750" indent="-285750">
              <a:buFont typeface="Arial" panose="020B0604020202020204" pitchFamily="34" charset="0"/>
              <a:buChar char="•"/>
            </a:pPr>
            <a:r>
              <a:rPr lang="tr-TR" sz="2400" b="1" dirty="0">
                <a:latin typeface="Arial"/>
                <a:cs typeface="Arial"/>
              </a:rPr>
              <a:t>2500 mm boy</a:t>
            </a:r>
            <a:endParaRPr lang="de-DE" sz="2400" b="1" dirty="0"/>
          </a:p>
        </p:txBody>
      </p:sp>
      <p:sp>
        <p:nvSpPr>
          <p:cNvPr id="4" name="Textfeld 1"/>
          <p:cNvSpPr txBox="1"/>
          <p:nvPr/>
        </p:nvSpPr>
        <p:spPr>
          <a:xfrm>
            <a:off x="611560" y="2564904"/>
            <a:ext cx="4824536" cy="3477875"/>
          </a:xfrm>
          <a:prstGeom prst="rect">
            <a:avLst/>
          </a:prstGeom>
          <a:noFill/>
        </p:spPr>
        <p:txBody>
          <a:bodyPr wrap="square" rtlCol="0">
            <a:spAutoFit/>
          </a:bodyPr>
          <a:lstStyle/>
          <a:p>
            <a:pPr marL="285750" indent="-285750">
              <a:buFont typeface="Arial" panose="020B0604020202020204" pitchFamily="34" charset="0"/>
              <a:buChar char="•"/>
            </a:pPr>
            <a:r>
              <a:rPr lang="tr-TR" sz="2000" dirty="0">
                <a:latin typeface="Arial"/>
                <a:cs typeface="Arial"/>
              </a:rPr>
              <a:t>Tabaka ofset</a:t>
            </a:r>
          </a:p>
          <a:p>
            <a:pPr marL="285750" indent="-285750">
              <a:buFont typeface="Arial" panose="020B0604020202020204" pitchFamily="34" charset="0"/>
              <a:buChar char="•"/>
            </a:pPr>
            <a:r>
              <a:rPr lang="tr-TR" sz="2000" dirty="0">
                <a:latin typeface="Arial"/>
                <a:cs typeface="Arial"/>
              </a:rPr>
              <a:t>WEB ofset</a:t>
            </a:r>
          </a:p>
          <a:p>
            <a:pPr marL="285750" indent="-285750">
              <a:buFont typeface="Arial" panose="020B0604020202020204" pitchFamily="34" charset="0"/>
              <a:buChar char="•"/>
            </a:pPr>
            <a:r>
              <a:rPr lang="tr-TR" sz="2000" dirty="0">
                <a:latin typeface="Arial"/>
                <a:cs typeface="Arial"/>
              </a:rPr>
              <a:t>Teneke ofset</a:t>
            </a:r>
          </a:p>
          <a:p>
            <a:pPr marL="285750" indent="-285750">
              <a:buFont typeface="Arial" panose="020B0604020202020204" pitchFamily="34" charset="0"/>
              <a:buChar char="•"/>
            </a:pPr>
            <a:r>
              <a:rPr lang="tr-TR" sz="2000" dirty="0">
                <a:latin typeface="Arial"/>
                <a:cs typeface="Arial"/>
              </a:rPr>
              <a:t>Etiket makinaları merdaneleri</a:t>
            </a:r>
          </a:p>
          <a:p>
            <a:pPr marL="285750" indent="-285750">
              <a:buFont typeface="Arial" panose="020B0604020202020204" pitchFamily="34" charset="0"/>
              <a:buChar char="•"/>
            </a:pPr>
            <a:r>
              <a:rPr lang="tr-TR" sz="2000" dirty="0" err="1">
                <a:latin typeface="Arial"/>
                <a:cs typeface="Arial"/>
              </a:rPr>
              <a:t>Rotogravür</a:t>
            </a:r>
            <a:r>
              <a:rPr lang="tr-TR" sz="2000" dirty="0">
                <a:latin typeface="Arial"/>
                <a:cs typeface="Arial"/>
              </a:rPr>
              <a:t> merdaneleri</a:t>
            </a:r>
          </a:p>
          <a:p>
            <a:pPr marL="285750" indent="-285750">
              <a:buFont typeface="Arial" panose="020B0604020202020204" pitchFamily="34" charset="0"/>
              <a:buChar char="•"/>
            </a:pPr>
            <a:r>
              <a:rPr lang="tr-TR" sz="2000" dirty="0" err="1">
                <a:latin typeface="Arial"/>
                <a:cs typeface="Arial"/>
              </a:rPr>
              <a:t>Selefon</a:t>
            </a:r>
            <a:r>
              <a:rPr lang="tr-TR" sz="2000" dirty="0">
                <a:latin typeface="Arial"/>
                <a:cs typeface="Arial"/>
              </a:rPr>
              <a:t> merdaneleri</a:t>
            </a:r>
          </a:p>
          <a:p>
            <a:pPr marL="285750" indent="-285750">
              <a:buFont typeface="Arial" panose="020B0604020202020204" pitchFamily="34" charset="0"/>
              <a:buChar char="•"/>
            </a:pPr>
            <a:r>
              <a:rPr lang="tr-TR" sz="2000" dirty="0">
                <a:latin typeface="Arial"/>
                <a:cs typeface="Arial"/>
              </a:rPr>
              <a:t>Lak merdaneleri</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a:latin typeface="Arial" panose="020B0604020202020204" pitchFamily="34" charset="0"/>
                <a:cs typeface="Arial" panose="020B0604020202020204" pitchFamily="34" charset="0"/>
              </a:rPr>
              <a:t>Konvansiyonel</a:t>
            </a:r>
          </a:p>
          <a:p>
            <a:pPr marL="285750" indent="-285750">
              <a:buFont typeface="Arial" panose="020B0604020202020204" pitchFamily="34" charset="0"/>
              <a:buChar char="•"/>
            </a:pPr>
            <a:r>
              <a:rPr lang="tr-TR" sz="2000" dirty="0">
                <a:latin typeface="Arial" panose="020B0604020202020204" pitchFamily="34" charset="0"/>
                <a:cs typeface="Arial" panose="020B0604020202020204" pitchFamily="34" charset="0"/>
              </a:rPr>
              <a:t>Kombi</a:t>
            </a:r>
          </a:p>
          <a:p>
            <a:pPr marL="285750" indent="-285750">
              <a:buFont typeface="Arial" panose="020B0604020202020204" pitchFamily="34" charset="0"/>
              <a:buChar char="•"/>
            </a:pPr>
            <a:r>
              <a:rPr lang="tr-TR" sz="2000" dirty="0">
                <a:latin typeface="Arial" panose="020B0604020202020204" pitchFamily="34" charset="0"/>
                <a:cs typeface="Arial" panose="020B0604020202020204" pitchFamily="34" charset="0"/>
              </a:rPr>
              <a:t>UV</a:t>
            </a:r>
            <a:endParaRPr lang="de-DE" sz="20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56792"/>
            <a:ext cx="4427537" cy="332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21279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Başlık 1">
            <a:extLst>
              <a:ext uri="{FF2B5EF4-FFF2-40B4-BE49-F238E27FC236}">
                <a16:creationId xmlns:a16="http://schemas.microsoft.com/office/drawing/2014/main" id="{4B8D39F5-968A-4E24-B8F1-7327BA3AFF88}"/>
              </a:ext>
            </a:extLst>
          </p:cNvPr>
          <p:cNvSpPr>
            <a:spLocks noGrp="1"/>
          </p:cNvSpPr>
          <p:nvPr>
            <p:ph type="title"/>
          </p:nvPr>
        </p:nvSpPr>
        <p:spPr bwMode="auto">
          <a:xfrm>
            <a:off x="457200" y="12065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a:t>Baskı Merdaneleri</a:t>
            </a:r>
          </a:p>
        </p:txBody>
      </p:sp>
      <p:sp>
        <p:nvSpPr>
          <p:cNvPr id="31747" name="İçerik Yer Tutucusu 2">
            <a:extLst>
              <a:ext uri="{FF2B5EF4-FFF2-40B4-BE49-F238E27FC236}">
                <a16:creationId xmlns:a16="http://schemas.microsoft.com/office/drawing/2014/main" id="{AE955119-0AFB-4D26-A7D4-EE9F4D05CA68}"/>
              </a:ext>
            </a:extLst>
          </p:cNvPr>
          <p:cNvSpPr>
            <a:spLocks noGrp="1"/>
          </p:cNvSpPr>
          <p:nvPr>
            <p:ph idx="1"/>
          </p:nvPr>
        </p:nvSpPr>
        <p:spPr bwMode="auto">
          <a:xfrm>
            <a:off x="457200" y="243205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FontTx/>
              <a:buNone/>
            </a:pPr>
            <a:r>
              <a:rPr lang="tr-TR" altLang="tr-TR"/>
              <a:t>Baskı makinesinde, mürekkep ve su dengesini optimum derecede ayarlayıp kalıp üzerine aktaran, kalıptan da blankete son olarak, baskı altı materyalimize imajımızın oluşmasını sağlayan makinenin en önemli yedek parçalarıdır.</a:t>
            </a:r>
          </a:p>
        </p:txBody>
      </p:sp>
    </p:spTree>
    <p:extLst>
      <p:ext uri="{BB962C8B-B14F-4D97-AF65-F5344CB8AC3E}">
        <p14:creationId xmlns:p14="http://schemas.microsoft.com/office/powerpoint/2010/main" val="8835446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Başlık 1">
            <a:extLst>
              <a:ext uri="{FF2B5EF4-FFF2-40B4-BE49-F238E27FC236}">
                <a16:creationId xmlns:a16="http://schemas.microsoft.com/office/drawing/2014/main" id="{8085F50E-D420-439B-B14C-7DBB5F8ACFCF}"/>
              </a:ext>
            </a:extLst>
          </p:cNvPr>
          <p:cNvSpPr>
            <a:spLocks noGrp="1"/>
          </p:cNvSpPr>
          <p:nvPr>
            <p:ph type="title"/>
          </p:nvPr>
        </p:nvSpPr>
        <p:spPr bwMode="auto">
          <a:xfrm>
            <a:off x="519113" y="12065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a:t>Merdanelerin Basitçe Şeması</a:t>
            </a:r>
          </a:p>
        </p:txBody>
      </p:sp>
      <p:pic>
        <p:nvPicPr>
          <p:cNvPr id="38915" name="Picture 2" descr="E:\Böttcher\teknik yazılar\pics ProAqualis\cover.jpg">
            <a:extLst>
              <a:ext uri="{FF2B5EF4-FFF2-40B4-BE49-F238E27FC236}">
                <a16:creationId xmlns:a16="http://schemas.microsoft.com/office/drawing/2014/main" id="{BE463EC9-976C-40A0-A1BE-367E3E81C8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013" y="2266950"/>
            <a:ext cx="5027612" cy="299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3 Resim" descr="D:\RollerCatalogue\Images\SP72.tif">
            <a:extLst>
              <a:ext uri="{FF2B5EF4-FFF2-40B4-BE49-F238E27FC236}">
                <a16:creationId xmlns:a16="http://schemas.microsoft.com/office/drawing/2014/main" id="{77250BC2-7121-4D13-9D51-D9885BDBEE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204864"/>
            <a:ext cx="2817813" cy="295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2948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Başlık 1">
            <a:extLst>
              <a:ext uri="{FF2B5EF4-FFF2-40B4-BE49-F238E27FC236}">
                <a16:creationId xmlns:a16="http://schemas.microsoft.com/office/drawing/2014/main" id="{F6BC77BE-4B6A-410F-9AD4-CCCD9C854432}"/>
              </a:ext>
            </a:extLst>
          </p:cNvPr>
          <p:cNvSpPr>
            <a:spLocks noGrp="1"/>
          </p:cNvSpPr>
          <p:nvPr>
            <p:ph type="title"/>
          </p:nvPr>
        </p:nvSpPr>
        <p:spPr bwMode="auto">
          <a:xfrm>
            <a:off x="539750" y="936625"/>
            <a:ext cx="8208963"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sz="3600" b="1"/>
              <a:t>Baskı sürecinde merdanelerin görevleri;</a:t>
            </a:r>
          </a:p>
        </p:txBody>
      </p:sp>
      <p:sp>
        <p:nvSpPr>
          <p:cNvPr id="39939" name="İçerik Yer Tutucusu 2">
            <a:extLst>
              <a:ext uri="{FF2B5EF4-FFF2-40B4-BE49-F238E27FC236}">
                <a16:creationId xmlns:a16="http://schemas.microsoft.com/office/drawing/2014/main" id="{6628F6C1-BBDA-43DA-BB6D-3620C3440F32}"/>
              </a:ext>
            </a:extLst>
          </p:cNvPr>
          <p:cNvSpPr>
            <a:spLocks noGrp="1"/>
          </p:cNvSpPr>
          <p:nvPr>
            <p:ph idx="1"/>
          </p:nvPr>
        </p:nvSpPr>
        <p:spPr bwMode="auto">
          <a:xfrm>
            <a:off x="457200" y="2032000"/>
            <a:ext cx="8229600" cy="456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sz="2000"/>
              <a:t>Mürekkep ve su miktarının belirlenmesi, dozajlanması</a:t>
            </a:r>
          </a:p>
          <a:p>
            <a:r>
              <a:rPr lang="tr-TR" altLang="tr-TR" sz="2000"/>
              <a:t>tiksotropik mürekkebin ezilmesi, </a:t>
            </a:r>
          </a:p>
          <a:p>
            <a:r>
              <a:rPr lang="tr-TR" altLang="tr-TR" sz="2000"/>
              <a:t>homojen şekilde dağıtılması, </a:t>
            </a:r>
          </a:p>
          <a:p>
            <a:r>
              <a:rPr lang="tr-TR" altLang="tr-TR" sz="2000"/>
              <a:t>transfer edilmesi, </a:t>
            </a:r>
          </a:p>
          <a:p>
            <a:r>
              <a:rPr lang="tr-TR" altLang="tr-TR" sz="2000"/>
              <a:t>emülsifikasyon oluşturulması, </a:t>
            </a:r>
          </a:p>
          <a:p>
            <a:r>
              <a:rPr lang="tr-TR" altLang="tr-TR" sz="2000"/>
              <a:t>baskı kalıbında mürekkep ve su filmi oluşturulması, </a:t>
            </a:r>
          </a:p>
          <a:p>
            <a:r>
              <a:rPr lang="tr-TR" altLang="tr-TR" sz="2000"/>
              <a:t>nemlendirme suyunun dozajlanması, </a:t>
            </a:r>
          </a:p>
          <a:p>
            <a:r>
              <a:rPr lang="tr-TR" altLang="tr-TR" sz="2000"/>
              <a:t>kalıba doğru aktarılması, </a:t>
            </a:r>
          </a:p>
          <a:p>
            <a:r>
              <a:rPr lang="tr-TR" altLang="tr-TR" sz="2000"/>
              <a:t>kalıpta temizliğin sağlanması,</a:t>
            </a:r>
          </a:p>
        </p:txBody>
      </p:sp>
    </p:spTree>
    <p:extLst>
      <p:ext uri="{BB962C8B-B14F-4D97-AF65-F5344CB8AC3E}">
        <p14:creationId xmlns:p14="http://schemas.microsoft.com/office/powerpoint/2010/main" val="2818021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Başlık 1">
            <a:extLst>
              <a:ext uri="{FF2B5EF4-FFF2-40B4-BE49-F238E27FC236}">
                <a16:creationId xmlns:a16="http://schemas.microsoft.com/office/drawing/2014/main" id="{9A011643-4AB3-4E59-997F-C1902B370673}"/>
              </a:ext>
            </a:extLst>
          </p:cNvPr>
          <p:cNvSpPr>
            <a:spLocks noGrp="1"/>
          </p:cNvSpPr>
          <p:nvPr>
            <p:ph type="title"/>
          </p:nvPr>
        </p:nvSpPr>
        <p:spPr bwMode="auto">
          <a:xfrm>
            <a:off x="446088" y="9175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Merdanelerin Fonksiyonları</a:t>
            </a:r>
            <a:endParaRPr lang="tr-TR" altLang="tr-TR"/>
          </a:p>
        </p:txBody>
      </p:sp>
      <p:sp>
        <p:nvSpPr>
          <p:cNvPr id="3" name="İçerik Yer Tutucusu 2">
            <a:extLst>
              <a:ext uri="{FF2B5EF4-FFF2-40B4-BE49-F238E27FC236}">
                <a16:creationId xmlns:a16="http://schemas.microsoft.com/office/drawing/2014/main" id="{FC3C9B0E-E6A9-4B8D-A21B-0FFF25FA9191}"/>
              </a:ext>
            </a:extLst>
          </p:cNvPr>
          <p:cNvSpPr>
            <a:spLocks noGrp="1"/>
          </p:cNvSpPr>
          <p:nvPr>
            <p:ph idx="1"/>
          </p:nvPr>
        </p:nvSpPr>
        <p:spPr>
          <a:xfrm>
            <a:off x="457200" y="1927225"/>
            <a:ext cx="8229600" cy="4525963"/>
          </a:xfrm>
        </p:spPr>
        <p:txBody>
          <a:bodyPr>
            <a:normAutofit fontScale="62500" lnSpcReduction="20000"/>
          </a:bodyPr>
          <a:lstStyle/>
          <a:p>
            <a:pPr>
              <a:defRPr/>
            </a:pPr>
            <a:r>
              <a:rPr lang="tr-TR" b="1" dirty="0"/>
              <a:t>Tolerans fonksiyonu: </a:t>
            </a:r>
            <a:r>
              <a:rPr lang="tr-TR" dirty="0"/>
              <a:t>Telafi edebilme dengeleyebilme özelliği, üretim esnasındaki toleranslar, çökme, eğilme, şekil değiştirme toleransları, sıcaklığa ve genleşme karşı gösterilen tolerans.</a:t>
            </a:r>
          </a:p>
          <a:p>
            <a:pPr marL="0" indent="0">
              <a:buFontTx/>
              <a:buNone/>
              <a:defRPr/>
            </a:pPr>
            <a:r>
              <a:rPr lang="tr-TR" dirty="0"/>
              <a:t> </a:t>
            </a:r>
          </a:p>
          <a:p>
            <a:pPr>
              <a:defRPr/>
            </a:pPr>
            <a:r>
              <a:rPr lang="tr-TR" b="1" dirty="0"/>
              <a:t>Emme fonksiyonu: </a:t>
            </a:r>
            <a:r>
              <a:rPr lang="tr-TR" dirty="0"/>
              <a:t>Şokları, salınımları ve titreşimleri emme kabiliyeti.</a:t>
            </a:r>
          </a:p>
          <a:p>
            <a:pPr marL="0" indent="0">
              <a:buFontTx/>
              <a:buNone/>
              <a:defRPr/>
            </a:pPr>
            <a:endParaRPr lang="tr-TR" dirty="0"/>
          </a:p>
          <a:p>
            <a:pPr>
              <a:defRPr/>
            </a:pPr>
            <a:r>
              <a:rPr lang="tr-TR" b="1" dirty="0"/>
              <a:t>Transfer ve uygulama fonksiyonu: </a:t>
            </a:r>
            <a:r>
              <a:rPr lang="tr-TR" dirty="0"/>
              <a:t>Mürekkep ve nemlendirme sıvısının baskı kalıbına düzgün ve sürekli şekilde transferi ve beslemesi. Mürekkebi homojeni şekilde yayma, dağıtma, depolama ve ulaştırma.</a:t>
            </a:r>
          </a:p>
          <a:p>
            <a:pPr marL="0" indent="0">
              <a:buFontTx/>
              <a:buNone/>
              <a:defRPr/>
            </a:pPr>
            <a:r>
              <a:rPr lang="tr-TR" dirty="0"/>
              <a:t> </a:t>
            </a:r>
          </a:p>
          <a:p>
            <a:pPr>
              <a:defRPr/>
            </a:pPr>
            <a:r>
              <a:rPr lang="tr-TR" b="1" dirty="0"/>
              <a:t>Dayanıklılık fonksiyonu: </a:t>
            </a:r>
            <a:r>
              <a:rPr lang="tr-TR" dirty="0"/>
              <a:t>Sürekli değişen mürekkep ve kimyasal gereksinimlerine karşılık verebilecek şekilde fiziksel ve kimyasal dayanıklılık.</a:t>
            </a:r>
          </a:p>
          <a:p>
            <a:pPr>
              <a:defRPr/>
            </a:pPr>
            <a:endParaRPr lang="tr-TR" dirty="0"/>
          </a:p>
        </p:txBody>
      </p:sp>
    </p:spTree>
    <p:extLst>
      <p:ext uri="{BB962C8B-B14F-4D97-AF65-F5344CB8AC3E}">
        <p14:creationId xmlns:p14="http://schemas.microsoft.com/office/powerpoint/2010/main" val="27724461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Başlık 1">
            <a:extLst>
              <a:ext uri="{FF2B5EF4-FFF2-40B4-BE49-F238E27FC236}">
                <a16:creationId xmlns:a16="http://schemas.microsoft.com/office/drawing/2014/main" id="{0AE32D50-6AF9-44FA-8E2E-F55C2CCEBBB7}"/>
              </a:ext>
            </a:extLst>
          </p:cNvPr>
          <p:cNvSpPr>
            <a:spLocks noGrp="1"/>
          </p:cNvSpPr>
          <p:nvPr>
            <p:ph type="title"/>
          </p:nvPr>
        </p:nvSpPr>
        <p:spPr bwMode="auto">
          <a:xfrm>
            <a:off x="457200" y="9810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a:t>
            </a:r>
            <a:endParaRPr lang="tr-TR" altLang="tr-TR"/>
          </a:p>
        </p:txBody>
      </p:sp>
      <p:sp>
        <p:nvSpPr>
          <p:cNvPr id="41987" name="İçerik Yer Tutucusu 2">
            <a:extLst>
              <a:ext uri="{FF2B5EF4-FFF2-40B4-BE49-F238E27FC236}">
                <a16:creationId xmlns:a16="http://schemas.microsoft.com/office/drawing/2014/main" id="{044BF914-009D-46C7-9547-C64D81FDB95B}"/>
              </a:ext>
            </a:extLst>
          </p:cNvPr>
          <p:cNvSpPr>
            <a:spLocks noGrp="1"/>
          </p:cNvSpPr>
          <p:nvPr>
            <p:ph idx="1"/>
          </p:nvPr>
        </p:nvSpPr>
        <p:spPr bwMode="auto">
          <a:xfrm>
            <a:off x="457200" y="187642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a:t>Geometri</a:t>
            </a:r>
            <a:endParaRPr lang="tr-TR" altLang="tr-TR"/>
          </a:p>
          <a:p>
            <a:endParaRPr lang="tr-TR" altLang="tr-TR"/>
          </a:p>
        </p:txBody>
      </p:sp>
      <p:pic>
        <p:nvPicPr>
          <p:cNvPr id="41988" name="Resim 3">
            <a:extLst>
              <a:ext uri="{FF2B5EF4-FFF2-40B4-BE49-F238E27FC236}">
                <a16:creationId xmlns:a16="http://schemas.microsoft.com/office/drawing/2014/main" id="{0739EC65-063C-4E39-8044-43C7E5D20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00" r="10799" b="37646"/>
          <a:stretch>
            <a:fillRect/>
          </a:stretch>
        </p:blipFill>
        <p:spPr bwMode="auto">
          <a:xfrm>
            <a:off x="846138" y="2330450"/>
            <a:ext cx="712946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1535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Başlık 1">
            <a:extLst>
              <a:ext uri="{FF2B5EF4-FFF2-40B4-BE49-F238E27FC236}">
                <a16:creationId xmlns:a16="http://schemas.microsoft.com/office/drawing/2014/main" id="{21ACEB5B-99E6-4B52-A354-8CF30CE374DF}"/>
              </a:ext>
            </a:extLst>
          </p:cNvPr>
          <p:cNvSpPr>
            <a:spLocks noGrp="1"/>
          </p:cNvSpPr>
          <p:nvPr>
            <p:ph type="title"/>
          </p:nvPr>
        </p:nvSpPr>
        <p:spPr bwMode="auto">
          <a:xfrm>
            <a:off x="457200" y="1403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a:t>
            </a:r>
            <a:endParaRPr lang="tr-TR" altLang="tr-TR"/>
          </a:p>
        </p:txBody>
      </p:sp>
      <p:sp>
        <p:nvSpPr>
          <p:cNvPr id="44035" name="İçerik Yer Tutucusu 2">
            <a:extLst>
              <a:ext uri="{FF2B5EF4-FFF2-40B4-BE49-F238E27FC236}">
                <a16:creationId xmlns:a16="http://schemas.microsoft.com/office/drawing/2014/main" id="{A07F1CAD-E2D5-4E67-98AB-8B381BD19951}"/>
              </a:ext>
            </a:extLst>
          </p:cNvPr>
          <p:cNvSpPr>
            <a:spLocks noGrp="1"/>
          </p:cNvSpPr>
          <p:nvPr>
            <p:ph idx="1"/>
          </p:nvPr>
        </p:nvSpPr>
        <p:spPr bwMode="auto">
          <a:xfrm>
            <a:off x="457200" y="207168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dirty="0" err="1"/>
              <a:t>Sertlik</a:t>
            </a:r>
            <a:endParaRPr lang="tr-TR" altLang="tr-TR" dirty="0"/>
          </a:p>
          <a:p>
            <a:endParaRPr lang="tr-TR" altLang="tr-TR" dirty="0"/>
          </a:p>
        </p:txBody>
      </p:sp>
      <p:pic>
        <p:nvPicPr>
          <p:cNvPr id="44036" name="Resim 4">
            <a:extLst>
              <a:ext uri="{FF2B5EF4-FFF2-40B4-BE49-F238E27FC236}">
                <a16:creationId xmlns:a16="http://schemas.microsoft.com/office/drawing/2014/main" id="{7CA34ADB-4D35-484C-8CD9-0E09D3DAB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684463"/>
            <a:ext cx="367188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7" name="Dikdörtgen 33">
            <a:extLst>
              <a:ext uri="{FF2B5EF4-FFF2-40B4-BE49-F238E27FC236}">
                <a16:creationId xmlns:a16="http://schemas.microsoft.com/office/drawing/2014/main" id="{2B21C606-40AA-40BE-BEFF-709452D7FC7E}"/>
              </a:ext>
            </a:extLst>
          </p:cNvPr>
          <p:cNvSpPr>
            <a:spLocks noChangeArrowheads="1"/>
          </p:cNvSpPr>
          <p:nvPr/>
        </p:nvSpPr>
        <p:spPr bwMode="auto">
          <a:xfrm>
            <a:off x="4665663" y="2690813"/>
            <a:ext cx="43703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Merdane sertliğini belirleyen unsur kauçuk hamuruna katılan sıvı </a:t>
            </a:r>
            <a:r>
              <a:rPr kumimoji="0" lang="tr-TR" altLang="tr-T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plastikleştiricilerdir</a:t>
            </a:r>
            <a:r>
              <a:rPr kumimoji="0" lang="tr-TR" altLang="tr-T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25 </a:t>
            </a:r>
            <a:r>
              <a:rPr kumimoji="0" lang="tr-TR" altLang="tr-T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ShA</a:t>
            </a:r>
            <a:r>
              <a:rPr kumimoji="0" lang="tr-TR" altLang="tr-T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kauçuğun 2/3’ ü yumuşatıcıdır. Sıvıların diğer içerik malzemelerle iyice karıştırılması ve sonrasında merdane dışına çıkmasının önlenmesi ile merdanelerin daha yumuşak üretilmesi sağlanabilmiştir.</a:t>
            </a:r>
          </a:p>
        </p:txBody>
      </p:sp>
    </p:spTree>
    <p:extLst>
      <p:ext uri="{BB962C8B-B14F-4D97-AF65-F5344CB8AC3E}">
        <p14:creationId xmlns:p14="http://schemas.microsoft.com/office/powerpoint/2010/main" val="2695479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assewal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363663"/>
            <a:ext cx="3822700" cy="4884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Massewalz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1371600"/>
            <a:ext cx="3559175" cy="36083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5076825" y="5121275"/>
            <a:ext cx="3733800" cy="369332"/>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tr-TR" altLang="tr-TR" dirty="0">
                <a:effectLst>
                  <a:outerShdw blurRad="38100" dist="38100" dir="2700000" algn="tl">
                    <a:srgbClr val="C0C0C0"/>
                  </a:outerShdw>
                </a:effectLst>
              </a:rPr>
              <a:t>Döküm</a:t>
            </a:r>
            <a:r>
              <a:rPr lang="de-DE" altLang="tr-TR" dirty="0">
                <a:effectLst>
                  <a:outerShdw blurRad="38100" dist="38100" dir="2700000" algn="tl">
                    <a:srgbClr val="C0C0C0"/>
                  </a:outerShdw>
                </a:effectLst>
              </a:rPr>
              <a:t> </a:t>
            </a:r>
            <a:r>
              <a:rPr lang="tr-TR" altLang="tr-TR" dirty="0">
                <a:effectLst>
                  <a:outerShdw blurRad="38100" dist="38100" dir="2700000" algn="tl">
                    <a:srgbClr val="C0C0C0"/>
                  </a:outerShdw>
                </a:effectLst>
              </a:rPr>
              <a:t>j</a:t>
            </a:r>
            <a:r>
              <a:rPr lang="de-DE" altLang="tr-TR" dirty="0" err="1">
                <a:effectLst>
                  <a:outerShdw blurRad="38100" dist="38100" dir="2700000" algn="tl">
                    <a:srgbClr val="C0C0C0"/>
                  </a:outerShdw>
                </a:effectLst>
              </a:rPr>
              <a:t>elatin</a:t>
            </a:r>
            <a:r>
              <a:rPr lang="de-DE" altLang="tr-TR" dirty="0">
                <a:effectLst>
                  <a:outerShdw blurRad="38100" dist="38100" dir="2700000" algn="tl">
                    <a:srgbClr val="C0C0C0"/>
                  </a:outerShdw>
                </a:effectLst>
              </a:rPr>
              <a:t> </a:t>
            </a:r>
            <a:r>
              <a:rPr lang="tr-TR" altLang="tr-TR" dirty="0">
                <a:effectLst>
                  <a:outerShdw blurRad="38100" dist="38100" dir="2700000" algn="tl">
                    <a:srgbClr val="C0C0C0"/>
                  </a:outerShdw>
                </a:effectLst>
              </a:rPr>
              <a:t>merdane üretimi</a:t>
            </a:r>
            <a:endParaRPr lang="de-DE" altLang="tr-TR" dirty="0">
              <a:effectLst>
                <a:outerShdw blurRad="38100" dist="38100" dir="2700000" algn="tl">
                  <a:srgbClr val="C0C0C0"/>
                </a:outerShdw>
              </a:effectLst>
            </a:endParaRPr>
          </a:p>
        </p:txBody>
      </p:sp>
    </p:spTree>
    <p:extLst>
      <p:ext uri="{BB962C8B-B14F-4D97-AF65-F5344CB8AC3E}">
        <p14:creationId xmlns:p14="http://schemas.microsoft.com/office/powerpoint/2010/main" val="4180656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1EAC78-D49C-4628-9574-70D3E7C30763}"/>
              </a:ext>
            </a:extLst>
          </p:cNvPr>
          <p:cNvSpPr>
            <a:spLocks noGrp="1"/>
          </p:cNvSpPr>
          <p:nvPr>
            <p:ph type="title"/>
          </p:nvPr>
        </p:nvSpPr>
        <p:spPr>
          <a:xfrm>
            <a:off x="1300163" y="1152525"/>
            <a:ext cx="7519987" cy="547688"/>
          </a:xfrm>
        </p:spPr>
        <p:txBody>
          <a:bodyPr>
            <a:normAutofit fontScale="90000"/>
          </a:bodyPr>
          <a:lstStyle/>
          <a:p>
            <a:pPr>
              <a:defRPr/>
            </a:pPr>
            <a:r>
              <a:rPr lang="tr-TR" b="1" dirty="0"/>
              <a:t>Sertlik</a:t>
            </a:r>
            <a:endParaRPr lang="tr-TR" dirty="0"/>
          </a:p>
        </p:txBody>
      </p:sp>
      <p:sp>
        <p:nvSpPr>
          <p:cNvPr id="45059" name="Rectangle 3">
            <a:extLst>
              <a:ext uri="{FF2B5EF4-FFF2-40B4-BE49-F238E27FC236}">
                <a16:creationId xmlns:a16="http://schemas.microsoft.com/office/drawing/2014/main" id="{594777E6-10CE-42EA-A696-486D642A1AEB}"/>
              </a:ext>
            </a:extLst>
          </p:cNvPr>
          <p:cNvSpPr>
            <a:spLocks noChangeArrowheads="1"/>
          </p:cNvSpPr>
          <p:nvPr/>
        </p:nvSpPr>
        <p:spPr bwMode="auto">
          <a:xfrm>
            <a:off x="4411663" y="1873250"/>
            <a:ext cx="546100" cy="86995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0" name="Rectangle 4">
            <a:extLst>
              <a:ext uri="{FF2B5EF4-FFF2-40B4-BE49-F238E27FC236}">
                <a16:creationId xmlns:a16="http://schemas.microsoft.com/office/drawing/2014/main" id="{113F6A2C-79A8-4331-B7DE-FA2120CC73B9}"/>
              </a:ext>
            </a:extLst>
          </p:cNvPr>
          <p:cNvSpPr>
            <a:spLocks noChangeArrowheads="1"/>
          </p:cNvSpPr>
          <p:nvPr/>
        </p:nvSpPr>
        <p:spPr bwMode="auto">
          <a:xfrm>
            <a:off x="4411663" y="2755900"/>
            <a:ext cx="546100" cy="239713"/>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1" name="Rectangle 5">
            <a:extLst>
              <a:ext uri="{FF2B5EF4-FFF2-40B4-BE49-F238E27FC236}">
                <a16:creationId xmlns:a16="http://schemas.microsoft.com/office/drawing/2014/main" id="{9AAB8BF0-E91D-4957-BF37-B912F886AAD9}"/>
              </a:ext>
            </a:extLst>
          </p:cNvPr>
          <p:cNvSpPr>
            <a:spLocks noChangeArrowheads="1"/>
          </p:cNvSpPr>
          <p:nvPr/>
        </p:nvSpPr>
        <p:spPr bwMode="auto">
          <a:xfrm>
            <a:off x="4411663" y="3008313"/>
            <a:ext cx="546100" cy="1143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2" name="Rectangle 6">
            <a:extLst>
              <a:ext uri="{FF2B5EF4-FFF2-40B4-BE49-F238E27FC236}">
                <a16:creationId xmlns:a16="http://schemas.microsoft.com/office/drawing/2014/main" id="{50876CE2-E603-4917-A3D7-57D4845555E4}"/>
              </a:ext>
            </a:extLst>
          </p:cNvPr>
          <p:cNvSpPr>
            <a:spLocks noChangeArrowheads="1"/>
          </p:cNvSpPr>
          <p:nvPr/>
        </p:nvSpPr>
        <p:spPr bwMode="auto">
          <a:xfrm>
            <a:off x="4411663" y="3135313"/>
            <a:ext cx="546100" cy="681037"/>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3" name="Rectangle 7">
            <a:extLst>
              <a:ext uri="{FF2B5EF4-FFF2-40B4-BE49-F238E27FC236}">
                <a16:creationId xmlns:a16="http://schemas.microsoft.com/office/drawing/2014/main" id="{C4B18077-355E-455F-8F77-2DA72EAD0988}"/>
              </a:ext>
            </a:extLst>
          </p:cNvPr>
          <p:cNvSpPr>
            <a:spLocks noChangeArrowheads="1"/>
          </p:cNvSpPr>
          <p:nvPr/>
        </p:nvSpPr>
        <p:spPr bwMode="auto">
          <a:xfrm>
            <a:off x="4411663" y="3829050"/>
            <a:ext cx="546100" cy="14366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4" name="Rectangle 8">
            <a:extLst>
              <a:ext uri="{FF2B5EF4-FFF2-40B4-BE49-F238E27FC236}">
                <a16:creationId xmlns:a16="http://schemas.microsoft.com/office/drawing/2014/main" id="{FFE0E9FA-242A-4864-9AF1-93ACE0320D8D}"/>
              </a:ext>
            </a:extLst>
          </p:cNvPr>
          <p:cNvSpPr>
            <a:spLocks noChangeArrowheads="1"/>
          </p:cNvSpPr>
          <p:nvPr/>
        </p:nvSpPr>
        <p:spPr bwMode="auto">
          <a:xfrm>
            <a:off x="5840413" y="1873250"/>
            <a:ext cx="546100" cy="176213"/>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5" name="Rectangle 9">
            <a:extLst>
              <a:ext uri="{FF2B5EF4-FFF2-40B4-BE49-F238E27FC236}">
                <a16:creationId xmlns:a16="http://schemas.microsoft.com/office/drawing/2014/main" id="{6422E963-D2D4-4ED8-AE4B-ABF3465C90D6}"/>
              </a:ext>
            </a:extLst>
          </p:cNvPr>
          <p:cNvSpPr>
            <a:spLocks noChangeArrowheads="1"/>
          </p:cNvSpPr>
          <p:nvPr/>
        </p:nvSpPr>
        <p:spPr bwMode="auto">
          <a:xfrm>
            <a:off x="5840413" y="2062163"/>
            <a:ext cx="546100" cy="1778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6" name="Rectangle 10">
            <a:extLst>
              <a:ext uri="{FF2B5EF4-FFF2-40B4-BE49-F238E27FC236}">
                <a16:creationId xmlns:a16="http://schemas.microsoft.com/office/drawing/2014/main" id="{F7090066-41A8-4B8D-AA6B-D911CDBE90B2}"/>
              </a:ext>
            </a:extLst>
          </p:cNvPr>
          <p:cNvSpPr>
            <a:spLocks noChangeArrowheads="1"/>
          </p:cNvSpPr>
          <p:nvPr/>
        </p:nvSpPr>
        <p:spPr bwMode="auto">
          <a:xfrm>
            <a:off x="5840413" y="2252663"/>
            <a:ext cx="546100" cy="301625"/>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7" name="Rectangle 11">
            <a:extLst>
              <a:ext uri="{FF2B5EF4-FFF2-40B4-BE49-F238E27FC236}">
                <a16:creationId xmlns:a16="http://schemas.microsoft.com/office/drawing/2014/main" id="{F927F59E-FBBC-4CAD-AFA8-3E0B70D7CE38}"/>
              </a:ext>
            </a:extLst>
          </p:cNvPr>
          <p:cNvSpPr>
            <a:spLocks noChangeArrowheads="1"/>
          </p:cNvSpPr>
          <p:nvPr/>
        </p:nvSpPr>
        <p:spPr bwMode="auto">
          <a:xfrm>
            <a:off x="5840413" y="2566988"/>
            <a:ext cx="546100" cy="1563687"/>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8" name="Rectangle 12">
            <a:extLst>
              <a:ext uri="{FF2B5EF4-FFF2-40B4-BE49-F238E27FC236}">
                <a16:creationId xmlns:a16="http://schemas.microsoft.com/office/drawing/2014/main" id="{94C3BB5B-8AFC-4D59-94A9-CF855D2CE950}"/>
              </a:ext>
            </a:extLst>
          </p:cNvPr>
          <p:cNvSpPr>
            <a:spLocks noChangeArrowheads="1"/>
          </p:cNvSpPr>
          <p:nvPr/>
        </p:nvSpPr>
        <p:spPr bwMode="auto">
          <a:xfrm>
            <a:off x="5840413" y="4143375"/>
            <a:ext cx="546100" cy="1122363"/>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9" name="Rectangle 13">
            <a:extLst>
              <a:ext uri="{FF2B5EF4-FFF2-40B4-BE49-F238E27FC236}">
                <a16:creationId xmlns:a16="http://schemas.microsoft.com/office/drawing/2014/main" id="{D34E19A2-750C-42BB-AAB5-F0E683FE84E7}"/>
              </a:ext>
            </a:extLst>
          </p:cNvPr>
          <p:cNvSpPr>
            <a:spLocks noChangeArrowheads="1"/>
          </p:cNvSpPr>
          <p:nvPr/>
        </p:nvSpPr>
        <p:spPr bwMode="auto">
          <a:xfrm>
            <a:off x="250825" y="4975225"/>
            <a:ext cx="173038" cy="176213"/>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0" name="Rectangle 14">
            <a:extLst>
              <a:ext uri="{FF2B5EF4-FFF2-40B4-BE49-F238E27FC236}">
                <a16:creationId xmlns:a16="http://schemas.microsoft.com/office/drawing/2014/main" id="{B1DFE712-73E2-4E60-B254-71A8801AFCAF}"/>
              </a:ext>
            </a:extLst>
          </p:cNvPr>
          <p:cNvSpPr>
            <a:spLocks noChangeArrowheads="1"/>
          </p:cNvSpPr>
          <p:nvPr/>
        </p:nvSpPr>
        <p:spPr bwMode="auto">
          <a:xfrm>
            <a:off x="250825" y="1936750"/>
            <a:ext cx="173038" cy="176213"/>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1" name="Rectangle 15">
            <a:extLst>
              <a:ext uri="{FF2B5EF4-FFF2-40B4-BE49-F238E27FC236}">
                <a16:creationId xmlns:a16="http://schemas.microsoft.com/office/drawing/2014/main" id="{DD0960A9-4298-4E13-A09E-D72A93709E76}"/>
              </a:ext>
            </a:extLst>
          </p:cNvPr>
          <p:cNvSpPr>
            <a:spLocks noChangeArrowheads="1"/>
          </p:cNvSpPr>
          <p:nvPr/>
        </p:nvSpPr>
        <p:spPr bwMode="auto">
          <a:xfrm>
            <a:off x="250825" y="4183063"/>
            <a:ext cx="173038" cy="176212"/>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2" name="Rectangle 16">
            <a:extLst>
              <a:ext uri="{FF2B5EF4-FFF2-40B4-BE49-F238E27FC236}">
                <a16:creationId xmlns:a16="http://schemas.microsoft.com/office/drawing/2014/main" id="{EE0BE41A-E2BB-46FA-B472-4910D6AA65FB}"/>
              </a:ext>
            </a:extLst>
          </p:cNvPr>
          <p:cNvSpPr>
            <a:spLocks noChangeArrowheads="1"/>
          </p:cNvSpPr>
          <p:nvPr/>
        </p:nvSpPr>
        <p:spPr bwMode="auto">
          <a:xfrm>
            <a:off x="250825" y="3324225"/>
            <a:ext cx="173038" cy="176213"/>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3" name="Rectangle 17">
            <a:extLst>
              <a:ext uri="{FF2B5EF4-FFF2-40B4-BE49-F238E27FC236}">
                <a16:creationId xmlns:a16="http://schemas.microsoft.com/office/drawing/2014/main" id="{5600ECD3-0379-44DB-A793-217390724656}"/>
              </a:ext>
            </a:extLst>
          </p:cNvPr>
          <p:cNvSpPr>
            <a:spLocks noChangeArrowheads="1"/>
          </p:cNvSpPr>
          <p:nvPr/>
        </p:nvSpPr>
        <p:spPr bwMode="auto">
          <a:xfrm>
            <a:off x="250825" y="2693988"/>
            <a:ext cx="173038" cy="17621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4" name="Rectangle 18">
            <a:extLst>
              <a:ext uri="{FF2B5EF4-FFF2-40B4-BE49-F238E27FC236}">
                <a16:creationId xmlns:a16="http://schemas.microsoft.com/office/drawing/2014/main" id="{5C404789-B518-4120-B697-46BD803E8C4D}"/>
              </a:ext>
            </a:extLst>
          </p:cNvPr>
          <p:cNvSpPr>
            <a:spLocks noChangeArrowheads="1"/>
          </p:cNvSpPr>
          <p:nvPr/>
        </p:nvSpPr>
        <p:spPr bwMode="auto">
          <a:xfrm>
            <a:off x="7331075" y="1873250"/>
            <a:ext cx="546100" cy="176213"/>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5" name="Rectangle 19">
            <a:extLst>
              <a:ext uri="{FF2B5EF4-FFF2-40B4-BE49-F238E27FC236}">
                <a16:creationId xmlns:a16="http://schemas.microsoft.com/office/drawing/2014/main" id="{4A4556C3-F29E-4E56-9141-61E94A2CF625}"/>
              </a:ext>
            </a:extLst>
          </p:cNvPr>
          <p:cNvSpPr>
            <a:spLocks noChangeArrowheads="1"/>
          </p:cNvSpPr>
          <p:nvPr/>
        </p:nvSpPr>
        <p:spPr bwMode="auto">
          <a:xfrm>
            <a:off x="7331075" y="2062163"/>
            <a:ext cx="546100" cy="508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6" name="Rectangle 20">
            <a:extLst>
              <a:ext uri="{FF2B5EF4-FFF2-40B4-BE49-F238E27FC236}">
                <a16:creationId xmlns:a16="http://schemas.microsoft.com/office/drawing/2014/main" id="{E2989899-9D7D-47E8-BD7A-269301B33CDB}"/>
              </a:ext>
            </a:extLst>
          </p:cNvPr>
          <p:cNvSpPr>
            <a:spLocks noChangeArrowheads="1"/>
          </p:cNvSpPr>
          <p:nvPr/>
        </p:nvSpPr>
        <p:spPr bwMode="auto">
          <a:xfrm>
            <a:off x="7331075" y="2125663"/>
            <a:ext cx="546100" cy="19431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7" name="Rectangle 21">
            <a:extLst>
              <a:ext uri="{FF2B5EF4-FFF2-40B4-BE49-F238E27FC236}">
                <a16:creationId xmlns:a16="http://schemas.microsoft.com/office/drawing/2014/main" id="{09101B01-2D71-4462-ACCD-5E223254CC86}"/>
              </a:ext>
            </a:extLst>
          </p:cNvPr>
          <p:cNvSpPr>
            <a:spLocks noChangeArrowheads="1"/>
          </p:cNvSpPr>
          <p:nvPr/>
        </p:nvSpPr>
        <p:spPr bwMode="auto">
          <a:xfrm>
            <a:off x="7331075" y="4081463"/>
            <a:ext cx="546100" cy="365125"/>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8" name="Rectangle 22">
            <a:extLst>
              <a:ext uri="{FF2B5EF4-FFF2-40B4-BE49-F238E27FC236}">
                <a16:creationId xmlns:a16="http://schemas.microsoft.com/office/drawing/2014/main" id="{9D64680B-BA08-48D8-86B6-04CDE122619D}"/>
              </a:ext>
            </a:extLst>
          </p:cNvPr>
          <p:cNvSpPr>
            <a:spLocks noChangeArrowheads="1"/>
          </p:cNvSpPr>
          <p:nvPr/>
        </p:nvSpPr>
        <p:spPr bwMode="auto">
          <a:xfrm>
            <a:off x="7331075" y="4459288"/>
            <a:ext cx="546100" cy="80645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79" name="Rectangle 23">
            <a:extLst>
              <a:ext uri="{FF2B5EF4-FFF2-40B4-BE49-F238E27FC236}">
                <a16:creationId xmlns:a16="http://schemas.microsoft.com/office/drawing/2014/main" id="{FD623E31-3DE5-4EFA-878B-0FF2585333D8}"/>
              </a:ext>
            </a:extLst>
          </p:cNvPr>
          <p:cNvSpPr>
            <a:spLocks noChangeArrowheads="1"/>
          </p:cNvSpPr>
          <p:nvPr/>
        </p:nvSpPr>
        <p:spPr bwMode="auto">
          <a:xfrm>
            <a:off x="539750" y="1803400"/>
            <a:ext cx="19621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Sertleştiriciler</a:t>
            </a:r>
            <a:endPar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80" name="Rectangle 24">
            <a:extLst>
              <a:ext uri="{FF2B5EF4-FFF2-40B4-BE49-F238E27FC236}">
                <a16:creationId xmlns:a16="http://schemas.microsoft.com/office/drawing/2014/main" id="{B361B9B8-A9EF-4FFA-8425-522515DEECC2}"/>
              </a:ext>
            </a:extLst>
          </p:cNvPr>
          <p:cNvSpPr>
            <a:spLocks noChangeArrowheads="1"/>
          </p:cNvSpPr>
          <p:nvPr/>
        </p:nvSpPr>
        <p:spPr bwMode="auto">
          <a:xfrm>
            <a:off x="539750" y="2560638"/>
            <a:ext cx="297815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Kauçuk güçlendiriciler</a:t>
            </a:r>
            <a:endPar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81" name="Rectangle 25">
            <a:extLst>
              <a:ext uri="{FF2B5EF4-FFF2-40B4-BE49-F238E27FC236}">
                <a16:creationId xmlns:a16="http://schemas.microsoft.com/office/drawing/2014/main" id="{1F01BE0C-B1FB-432F-A7AE-84646C5CFBB4}"/>
              </a:ext>
            </a:extLst>
          </p:cNvPr>
          <p:cNvSpPr>
            <a:spLocks noChangeArrowheads="1"/>
          </p:cNvSpPr>
          <p:nvPr/>
        </p:nvSpPr>
        <p:spPr bwMode="auto">
          <a:xfrm>
            <a:off x="520700" y="3190875"/>
            <a:ext cx="22860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Pl</a:t>
            </a: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astikleştiriciler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(yumuşatıcılar)</a:t>
            </a:r>
            <a:endPar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82" name="Rectangle 26">
            <a:extLst>
              <a:ext uri="{FF2B5EF4-FFF2-40B4-BE49-F238E27FC236}">
                <a16:creationId xmlns:a16="http://schemas.microsoft.com/office/drawing/2014/main" id="{16F265DA-F16F-4DA0-820D-F277176DDDFF}"/>
              </a:ext>
            </a:extLst>
          </p:cNvPr>
          <p:cNvSpPr>
            <a:spLocks noChangeArrowheads="1"/>
          </p:cNvSpPr>
          <p:nvPr/>
        </p:nvSpPr>
        <p:spPr bwMode="auto">
          <a:xfrm>
            <a:off x="520700" y="4049713"/>
            <a:ext cx="2300288"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Dolgu maddeleri</a:t>
            </a:r>
            <a:endPar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83" name="Rectangle 27">
            <a:extLst>
              <a:ext uri="{FF2B5EF4-FFF2-40B4-BE49-F238E27FC236}">
                <a16:creationId xmlns:a16="http://schemas.microsoft.com/office/drawing/2014/main" id="{6CC45AC4-396B-4CBF-9CB9-E9660CB693A2}"/>
              </a:ext>
            </a:extLst>
          </p:cNvPr>
          <p:cNvSpPr>
            <a:spLocks noChangeArrowheads="1"/>
          </p:cNvSpPr>
          <p:nvPr/>
        </p:nvSpPr>
        <p:spPr bwMode="auto">
          <a:xfrm>
            <a:off x="520700" y="4841875"/>
            <a:ext cx="2787650"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Elastomer</a:t>
            </a: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(viskoz davranış gös-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termeyen elastik 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viskoz iki malzeme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birleşimi)</a:t>
            </a:r>
          </a:p>
        </p:txBody>
      </p:sp>
      <p:sp>
        <p:nvSpPr>
          <p:cNvPr id="45084" name="Rectangle 28">
            <a:extLst>
              <a:ext uri="{FF2B5EF4-FFF2-40B4-BE49-F238E27FC236}">
                <a16:creationId xmlns:a16="http://schemas.microsoft.com/office/drawing/2014/main" id="{B79C08CD-CB87-4EA0-865C-E743CB8EE9FD}"/>
              </a:ext>
            </a:extLst>
          </p:cNvPr>
          <p:cNvSpPr>
            <a:spLocks noChangeArrowheads="1"/>
          </p:cNvSpPr>
          <p:nvPr/>
        </p:nvSpPr>
        <p:spPr bwMode="auto">
          <a:xfrm>
            <a:off x="5534025" y="5272088"/>
            <a:ext cx="11747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80°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Shore A</a:t>
            </a:r>
          </a:p>
        </p:txBody>
      </p:sp>
      <p:sp>
        <p:nvSpPr>
          <p:cNvPr id="45085" name="Rectangle 29">
            <a:extLst>
              <a:ext uri="{FF2B5EF4-FFF2-40B4-BE49-F238E27FC236}">
                <a16:creationId xmlns:a16="http://schemas.microsoft.com/office/drawing/2014/main" id="{EDAB32F7-A182-4266-8346-4801D84A3534}"/>
              </a:ext>
            </a:extLst>
          </p:cNvPr>
          <p:cNvSpPr>
            <a:spLocks noChangeArrowheads="1"/>
          </p:cNvSpPr>
          <p:nvPr/>
        </p:nvSpPr>
        <p:spPr bwMode="auto">
          <a:xfrm>
            <a:off x="7086600" y="5272088"/>
            <a:ext cx="11747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Shore A</a:t>
            </a:r>
          </a:p>
        </p:txBody>
      </p:sp>
      <p:sp>
        <p:nvSpPr>
          <p:cNvPr id="45086" name="Rectangle 30">
            <a:extLst>
              <a:ext uri="{FF2B5EF4-FFF2-40B4-BE49-F238E27FC236}">
                <a16:creationId xmlns:a16="http://schemas.microsoft.com/office/drawing/2014/main" id="{08AA1505-F911-4FCC-AC76-BBCFF33A69C9}"/>
              </a:ext>
            </a:extLst>
          </p:cNvPr>
          <p:cNvSpPr>
            <a:spLocks noChangeArrowheads="1"/>
          </p:cNvSpPr>
          <p:nvPr/>
        </p:nvSpPr>
        <p:spPr bwMode="auto">
          <a:xfrm>
            <a:off x="4100513" y="5272088"/>
            <a:ext cx="11826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80°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tr-T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Shore D</a:t>
            </a:r>
          </a:p>
        </p:txBody>
      </p:sp>
    </p:spTree>
    <p:extLst>
      <p:ext uri="{BB962C8B-B14F-4D97-AF65-F5344CB8AC3E}">
        <p14:creationId xmlns:p14="http://schemas.microsoft.com/office/powerpoint/2010/main" val="3249628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Başlık 1">
            <a:extLst>
              <a:ext uri="{FF2B5EF4-FFF2-40B4-BE49-F238E27FC236}">
                <a16:creationId xmlns:a16="http://schemas.microsoft.com/office/drawing/2014/main" id="{65E502F3-BA6F-4E3D-9AC8-33B41AB4A8D3}"/>
              </a:ext>
            </a:extLst>
          </p:cNvPr>
          <p:cNvSpPr>
            <a:spLocks noGrp="1"/>
          </p:cNvSpPr>
          <p:nvPr>
            <p:ph type="title"/>
          </p:nvPr>
        </p:nvSpPr>
        <p:spPr bwMode="auto">
          <a:xfrm>
            <a:off x="457200" y="6921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a:t>
            </a:r>
            <a:endParaRPr lang="tr-TR" altLang="tr-TR"/>
          </a:p>
        </p:txBody>
      </p:sp>
      <p:sp>
        <p:nvSpPr>
          <p:cNvPr id="46083" name="İçerik Yer Tutucusu 2">
            <a:extLst>
              <a:ext uri="{FF2B5EF4-FFF2-40B4-BE49-F238E27FC236}">
                <a16:creationId xmlns:a16="http://schemas.microsoft.com/office/drawing/2014/main" id="{6613517F-6DF1-4255-900C-D0AD6C9FA3DD}"/>
              </a:ext>
            </a:extLst>
          </p:cNvPr>
          <p:cNvSpPr>
            <a:spLocks noGrp="1"/>
          </p:cNvSpPr>
          <p:nvPr>
            <p:ph idx="1"/>
          </p:nvPr>
        </p:nvSpPr>
        <p:spPr bwMode="auto">
          <a:xfrm>
            <a:off x="457200" y="224948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a:t>Elastikiyet - Vizkoelastike</a:t>
            </a:r>
          </a:p>
          <a:p>
            <a:endParaRPr lang="tr-TR" altLang="tr-TR"/>
          </a:p>
        </p:txBody>
      </p:sp>
      <p:sp>
        <p:nvSpPr>
          <p:cNvPr id="46084" name="Dikdörtgen 4">
            <a:extLst>
              <a:ext uri="{FF2B5EF4-FFF2-40B4-BE49-F238E27FC236}">
                <a16:creationId xmlns:a16="http://schemas.microsoft.com/office/drawing/2014/main" id="{85EFB6F9-33F9-4FFF-8C89-E353CE65E915}"/>
              </a:ext>
            </a:extLst>
          </p:cNvPr>
          <p:cNvSpPr>
            <a:spLocks noChangeArrowheads="1"/>
          </p:cNvSpPr>
          <p:nvPr/>
        </p:nvSpPr>
        <p:spPr bwMode="auto">
          <a:xfrm>
            <a:off x="250825" y="3219450"/>
            <a:ext cx="87677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Dinamik yük uygulandığında yüke göre şekil değiştirebilmesi ve yük kaldırıldığında orijinal formuna geri dönebilme kapasitesi birbirlerine bağlı durumdaki sarmal ve karışık makro moleküller üzerine dizilmiş, molekül zincirleri sayesinde gerçekleşir. bunlar çelik- metaller gibi düzgün bir sıra halinde değillerdir, tam tersine herhangi bir dış kuvvet uygulanmadığında aynı bir yün topu gibi karışık haldedirler.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Dış kuvvet uygulandığında makro molekül topu açılır ve genişler. Bu süreç içinde, molekül uçları arasındaki mesafe </a:t>
            </a:r>
            <a:r>
              <a:rPr kumimoji="0" lang="tr-TR" altLang="tr-T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birkaç yüz defa </a:t>
            </a:r>
            <a:r>
              <a:rPr kumimoji="0" lang="tr-TR" altLang="tr-T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arttırılabilir. Dış yük kaldırıldığında ise molekül anında eski karışık formuna geri döner</a:t>
            </a:r>
          </a:p>
        </p:txBody>
      </p:sp>
    </p:spTree>
    <p:extLst>
      <p:ext uri="{BB962C8B-B14F-4D97-AF65-F5344CB8AC3E}">
        <p14:creationId xmlns:p14="http://schemas.microsoft.com/office/powerpoint/2010/main" val="339740007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Başlık 1">
            <a:extLst>
              <a:ext uri="{FF2B5EF4-FFF2-40B4-BE49-F238E27FC236}">
                <a16:creationId xmlns:a16="http://schemas.microsoft.com/office/drawing/2014/main" id="{85017E97-63A2-44A0-8F07-78031BD7EA8A}"/>
              </a:ext>
            </a:extLst>
          </p:cNvPr>
          <p:cNvSpPr>
            <a:spLocks noGrp="1"/>
          </p:cNvSpPr>
          <p:nvPr>
            <p:ph type="title"/>
          </p:nvPr>
        </p:nvSpPr>
        <p:spPr bwMode="auto">
          <a:xfrm>
            <a:off x="457200" y="8461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a:t>
            </a:r>
            <a:endParaRPr lang="tr-TR" altLang="tr-TR"/>
          </a:p>
        </p:txBody>
      </p:sp>
      <p:sp>
        <p:nvSpPr>
          <p:cNvPr id="3" name="İçerik Yer Tutucusu 2">
            <a:extLst>
              <a:ext uri="{FF2B5EF4-FFF2-40B4-BE49-F238E27FC236}">
                <a16:creationId xmlns:a16="http://schemas.microsoft.com/office/drawing/2014/main" id="{368A87A4-1E42-4529-AE4A-A73CB844D55D}"/>
              </a:ext>
            </a:extLst>
          </p:cNvPr>
          <p:cNvSpPr>
            <a:spLocks noGrp="1"/>
          </p:cNvSpPr>
          <p:nvPr>
            <p:ph idx="1"/>
          </p:nvPr>
        </p:nvSpPr>
        <p:spPr/>
        <p:txBody>
          <a:bodyPr>
            <a:normAutofit fontScale="77500" lnSpcReduction="20000"/>
          </a:bodyPr>
          <a:lstStyle/>
          <a:p>
            <a:pPr marL="0" indent="0">
              <a:buFontTx/>
              <a:buNone/>
              <a:defRPr/>
            </a:pPr>
            <a:r>
              <a:rPr lang="tr-TR" dirty="0" err="1"/>
              <a:t>Vizkoz</a:t>
            </a:r>
            <a:r>
              <a:rPr lang="tr-TR" dirty="0"/>
              <a:t> merdanenin etkileri</a:t>
            </a:r>
          </a:p>
          <a:p>
            <a:pPr>
              <a:buFont typeface="Arial" panose="020B0604020202020204" pitchFamily="34" charset="0"/>
              <a:buChar char="•"/>
              <a:defRPr/>
            </a:pPr>
            <a:r>
              <a:rPr lang="tr-TR" dirty="0"/>
              <a:t>Sıcaklık artışına sebep olurlar</a:t>
            </a:r>
          </a:p>
          <a:p>
            <a:pPr>
              <a:buFont typeface="Arial" panose="020B0604020202020204" pitchFamily="34" charset="0"/>
              <a:buChar char="•"/>
              <a:defRPr/>
            </a:pPr>
            <a:r>
              <a:rPr lang="tr-TR" dirty="0"/>
              <a:t>Termal genişleme eğilimi gösterirler</a:t>
            </a:r>
          </a:p>
          <a:p>
            <a:pPr>
              <a:buFont typeface="Arial" panose="020B0604020202020204" pitchFamily="34" charset="0"/>
              <a:buChar char="•"/>
              <a:defRPr/>
            </a:pPr>
            <a:r>
              <a:rPr lang="tr-TR" dirty="0"/>
              <a:t>Fireler artar</a:t>
            </a:r>
          </a:p>
          <a:p>
            <a:pPr>
              <a:buFont typeface="Arial" panose="020B0604020202020204" pitchFamily="34" charset="0"/>
              <a:buChar char="•"/>
              <a:defRPr/>
            </a:pPr>
            <a:r>
              <a:rPr lang="tr-TR" dirty="0"/>
              <a:t>Mürekkep sıçratma – sise sebep olurlar</a:t>
            </a:r>
          </a:p>
          <a:p>
            <a:pPr>
              <a:buFont typeface="Arial" panose="020B0604020202020204" pitchFamily="34" charset="0"/>
              <a:buChar char="•"/>
              <a:defRPr/>
            </a:pPr>
            <a:r>
              <a:rPr lang="tr-TR" dirty="0"/>
              <a:t>Enerji tüketimi artar</a:t>
            </a:r>
          </a:p>
          <a:p>
            <a:pPr>
              <a:buFont typeface="Arial" panose="020B0604020202020204" pitchFamily="34" charset="0"/>
              <a:buChar char="•"/>
              <a:defRPr/>
            </a:pPr>
            <a:r>
              <a:rPr lang="tr-TR" dirty="0"/>
              <a:t>Dinamik yük koşulları altında efektif olarak daha sert davranış gösterirler</a:t>
            </a:r>
          </a:p>
          <a:p>
            <a:pPr>
              <a:buFont typeface="Arial" panose="020B0604020202020204" pitchFamily="34" charset="0"/>
              <a:buChar char="•"/>
              <a:defRPr/>
            </a:pPr>
            <a:r>
              <a:rPr lang="tr-TR" dirty="0"/>
              <a:t>Düzensiz su-mürekkep dengesine sebep olurlar</a:t>
            </a:r>
          </a:p>
          <a:p>
            <a:pPr>
              <a:buFont typeface="Arial" panose="020B0604020202020204" pitchFamily="34" charset="0"/>
              <a:buChar char="•"/>
              <a:defRPr/>
            </a:pPr>
            <a:r>
              <a:rPr lang="tr-TR" dirty="0"/>
              <a:t>Daha hızlı aşınırlar</a:t>
            </a:r>
          </a:p>
          <a:p>
            <a:pPr>
              <a:buFont typeface="Arial" panose="020B0604020202020204" pitchFamily="34" charset="0"/>
              <a:buChar char="•"/>
              <a:defRPr/>
            </a:pPr>
            <a:r>
              <a:rPr lang="tr-TR" dirty="0"/>
              <a:t>Bakım-onarım maliyetini arttırırlar</a:t>
            </a:r>
          </a:p>
          <a:p>
            <a:pPr>
              <a:buFont typeface="Arial" panose="020B0604020202020204" pitchFamily="34" charset="0"/>
              <a:buChar char="•"/>
              <a:defRPr/>
            </a:pPr>
            <a:r>
              <a:rPr lang="tr-TR" dirty="0"/>
              <a:t>Kısa kullanım ömrü</a:t>
            </a:r>
          </a:p>
        </p:txBody>
      </p:sp>
    </p:spTree>
    <p:extLst>
      <p:ext uri="{BB962C8B-B14F-4D97-AF65-F5344CB8AC3E}">
        <p14:creationId xmlns:p14="http://schemas.microsoft.com/office/powerpoint/2010/main" val="25363917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Başlık 1">
            <a:extLst>
              <a:ext uri="{FF2B5EF4-FFF2-40B4-BE49-F238E27FC236}">
                <a16:creationId xmlns:a16="http://schemas.microsoft.com/office/drawing/2014/main" id="{C4126B94-9F9E-459F-A6B9-08A785F1C859}"/>
              </a:ext>
            </a:extLst>
          </p:cNvPr>
          <p:cNvSpPr>
            <a:spLocks noGrp="1"/>
          </p:cNvSpPr>
          <p:nvPr>
            <p:ph type="title"/>
          </p:nvPr>
        </p:nvSpPr>
        <p:spPr bwMode="auto">
          <a:xfrm>
            <a:off x="457200" y="8366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a:t>
            </a:r>
            <a:endParaRPr lang="tr-TR" altLang="tr-TR"/>
          </a:p>
        </p:txBody>
      </p:sp>
      <p:sp>
        <p:nvSpPr>
          <p:cNvPr id="3" name="İçerik Yer Tutucusu 2">
            <a:extLst>
              <a:ext uri="{FF2B5EF4-FFF2-40B4-BE49-F238E27FC236}">
                <a16:creationId xmlns:a16="http://schemas.microsoft.com/office/drawing/2014/main" id="{03F302B0-CEDE-4C69-872E-DBD5CC709B30}"/>
              </a:ext>
            </a:extLst>
          </p:cNvPr>
          <p:cNvSpPr>
            <a:spLocks noGrp="1"/>
          </p:cNvSpPr>
          <p:nvPr>
            <p:ph idx="1"/>
          </p:nvPr>
        </p:nvSpPr>
        <p:spPr/>
        <p:txBody>
          <a:bodyPr>
            <a:normAutofit fontScale="85000" lnSpcReduction="20000"/>
          </a:bodyPr>
          <a:lstStyle/>
          <a:p>
            <a:pPr marL="0" indent="0">
              <a:buFontTx/>
              <a:buNone/>
              <a:defRPr/>
            </a:pPr>
            <a:r>
              <a:rPr lang="tr-TR" dirty="0"/>
              <a:t>Elastik merdanenin etkileri</a:t>
            </a:r>
          </a:p>
          <a:p>
            <a:pPr>
              <a:buFont typeface="Arial" panose="020B0604020202020204" pitchFamily="34" charset="0"/>
              <a:buChar char="•"/>
              <a:defRPr/>
            </a:pPr>
            <a:r>
              <a:rPr lang="tr-TR" dirty="0"/>
              <a:t>Daha yumuşak davranış </a:t>
            </a:r>
          </a:p>
          <a:p>
            <a:pPr>
              <a:buFont typeface="Arial" panose="020B0604020202020204" pitchFamily="34" charset="0"/>
              <a:buChar char="•"/>
              <a:defRPr/>
            </a:pPr>
            <a:r>
              <a:rPr lang="tr-TR" dirty="0"/>
              <a:t>Düşük ünite sıcaklığı </a:t>
            </a:r>
          </a:p>
          <a:p>
            <a:pPr>
              <a:buFont typeface="Arial" panose="020B0604020202020204" pitchFamily="34" charset="0"/>
              <a:buChar char="•"/>
              <a:defRPr/>
            </a:pPr>
            <a:r>
              <a:rPr lang="tr-TR" dirty="0"/>
              <a:t>Daha az termal genişleme</a:t>
            </a:r>
          </a:p>
          <a:p>
            <a:pPr>
              <a:buFont typeface="Arial" panose="020B0604020202020204" pitchFamily="34" charset="0"/>
              <a:buChar char="•"/>
              <a:defRPr/>
            </a:pPr>
            <a:r>
              <a:rPr lang="tr-TR" dirty="0"/>
              <a:t>Stabil baskı süreci </a:t>
            </a:r>
          </a:p>
          <a:p>
            <a:pPr>
              <a:buFont typeface="Arial" panose="020B0604020202020204" pitchFamily="34" charset="0"/>
              <a:buChar char="•"/>
              <a:defRPr/>
            </a:pPr>
            <a:r>
              <a:rPr lang="tr-TR" dirty="0"/>
              <a:t>Daha iyi baskı kalitesi </a:t>
            </a:r>
          </a:p>
          <a:p>
            <a:pPr>
              <a:buFont typeface="Arial" panose="020B0604020202020204" pitchFamily="34" charset="0"/>
              <a:buChar char="•"/>
              <a:defRPr/>
            </a:pPr>
            <a:r>
              <a:rPr lang="tr-TR" dirty="0"/>
              <a:t>Daha düşük enerji tüketimi</a:t>
            </a:r>
          </a:p>
          <a:p>
            <a:pPr>
              <a:buFont typeface="Arial" panose="020B0604020202020204" pitchFamily="34" charset="0"/>
              <a:buChar char="•"/>
              <a:defRPr/>
            </a:pPr>
            <a:r>
              <a:rPr lang="tr-TR" dirty="0"/>
              <a:t>Daha az mekanik aşınma</a:t>
            </a:r>
          </a:p>
          <a:p>
            <a:pPr>
              <a:buFont typeface="Arial" panose="020B0604020202020204" pitchFamily="34" charset="0"/>
              <a:buChar char="•"/>
              <a:defRPr/>
            </a:pPr>
            <a:r>
              <a:rPr lang="tr-TR" dirty="0"/>
              <a:t>Daha az bakım-onarım maliyeti</a:t>
            </a:r>
          </a:p>
          <a:p>
            <a:pPr>
              <a:buFont typeface="Arial" panose="020B0604020202020204" pitchFamily="34" charset="0"/>
              <a:buChar char="•"/>
              <a:defRPr/>
            </a:pPr>
            <a:r>
              <a:rPr lang="tr-TR" dirty="0"/>
              <a:t>Daha uzun servis ömrü</a:t>
            </a:r>
          </a:p>
          <a:p>
            <a:pPr>
              <a:defRPr/>
            </a:pPr>
            <a:endParaRPr lang="tr-TR" dirty="0"/>
          </a:p>
        </p:txBody>
      </p:sp>
    </p:spTree>
    <p:extLst>
      <p:ext uri="{BB962C8B-B14F-4D97-AF65-F5344CB8AC3E}">
        <p14:creationId xmlns:p14="http://schemas.microsoft.com/office/powerpoint/2010/main" val="19101404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Başlık 1">
            <a:extLst>
              <a:ext uri="{FF2B5EF4-FFF2-40B4-BE49-F238E27FC236}">
                <a16:creationId xmlns:a16="http://schemas.microsoft.com/office/drawing/2014/main" id="{DB771DA2-88CD-4B95-ACF7-3B21E1B40F28}"/>
              </a:ext>
            </a:extLst>
          </p:cNvPr>
          <p:cNvSpPr>
            <a:spLocks noGrp="1"/>
          </p:cNvSpPr>
          <p:nvPr>
            <p:ph type="title"/>
          </p:nvPr>
        </p:nvSpPr>
        <p:spPr bwMode="auto">
          <a:xfrm>
            <a:off x="457200" y="11255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Fiziksel Özellikleri - Yüzey</a:t>
            </a:r>
            <a:endParaRPr lang="tr-TR" altLang="tr-TR"/>
          </a:p>
        </p:txBody>
      </p:sp>
      <p:sp>
        <p:nvSpPr>
          <p:cNvPr id="7" name="Dikdörtgen 6">
            <a:extLst>
              <a:ext uri="{FF2B5EF4-FFF2-40B4-BE49-F238E27FC236}">
                <a16:creationId xmlns:a16="http://schemas.microsoft.com/office/drawing/2014/main" id="{C1A1F015-8B23-4A4E-B1F1-4786C64107FE}"/>
              </a:ext>
            </a:extLst>
          </p:cNvPr>
          <p:cNvSpPr/>
          <p:nvPr/>
        </p:nvSpPr>
        <p:spPr>
          <a:xfrm>
            <a:off x="323850" y="2255838"/>
            <a:ext cx="8640763" cy="369411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Yüzey pürüzlülük parametrelerinin seçimi oldukça önemlidir. Merdane yüzeyinin aşırı pürüzlü olması ofset baskıda aşağıdaki problemleri oluşturabilir.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Yüzey yapısı baskıda görülebilir izler bırakabilir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Mürekkep sıçratma ve mürekkep sisi artar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Kalıba aktarılan nemlendirme solüsyonu miktarı aşırı artar.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Aksi şekilde yüzeyin çok düz olması durumu da baskıda problemlere yol açar;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Merdane temizliği sırasında zorluk yaşatır, yıkama işlemi sırasında merdane dönüşü durabilir ve temizleme gerçekleşmez</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Kalıba yetersiz nemlendirme solüsyonu transferi olur, bu sebeple operatör kalıbı temiz tutmak için yüksek ayarda çalışmak zorunda kalır.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000000"/>
                </a:solidFill>
                <a:effectLst/>
                <a:uLnTx/>
                <a:uFillTx/>
                <a:latin typeface="Arial" charset="0"/>
                <a:ea typeface="+mn-ea"/>
                <a:cs typeface="+mn-cs"/>
              </a:rPr>
              <a:t>Merdanenin yüzeyi mürekkep, kâğıt, nemlendirme solüsyonu kalıntıları sebebiyle çok çabuk parlar, mürekkep transferi ve su-mürekkep dengesi kurmak zorlaşır.</a:t>
            </a:r>
          </a:p>
        </p:txBody>
      </p:sp>
    </p:spTree>
    <p:extLst>
      <p:ext uri="{BB962C8B-B14F-4D97-AF65-F5344CB8AC3E}">
        <p14:creationId xmlns:p14="http://schemas.microsoft.com/office/powerpoint/2010/main" val="13057243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Başlık 1">
            <a:extLst>
              <a:ext uri="{FF2B5EF4-FFF2-40B4-BE49-F238E27FC236}">
                <a16:creationId xmlns:a16="http://schemas.microsoft.com/office/drawing/2014/main" id="{B4F761B4-1F09-4A67-8F49-A049E7C90610}"/>
              </a:ext>
            </a:extLst>
          </p:cNvPr>
          <p:cNvSpPr>
            <a:spLocks noGrp="1"/>
          </p:cNvSpPr>
          <p:nvPr>
            <p:ph type="title"/>
          </p:nvPr>
        </p:nvSpPr>
        <p:spPr bwMode="auto">
          <a:xfrm>
            <a:off x="457200" y="10525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sz="3600"/>
              <a:t>Ofset baskı merdanelerinden beklenti ve gereksinimler</a:t>
            </a:r>
          </a:p>
        </p:txBody>
      </p:sp>
      <p:graphicFrame>
        <p:nvGraphicFramePr>
          <p:cNvPr id="4" name="İçerik Yer Tutucusu 3">
            <a:extLst>
              <a:ext uri="{FF2B5EF4-FFF2-40B4-BE49-F238E27FC236}">
                <a16:creationId xmlns:a16="http://schemas.microsoft.com/office/drawing/2014/main" id="{352983B3-EB49-4D08-9822-2201F32D3417}"/>
              </a:ext>
            </a:extLst>
          </p:cNvPr>
          <p:cNvGraphicFramePr>
            <a:graphicFrameLocks noGrp="1"/>
          </p:cNvGraphicFramePr>
          <p:nvPr>
            <p:ph idx="1"/>
          </p:nvPr>
        </p:nvGraphicFramePr>
        <p:xfrm>
          <a:off x="-36513" y="2205038"/>
          <a:ext cx="9144001" cy="4103688"/>
        </p:xfrm>
        <a:graphic>
          <a:graphicData uri="http://schemas.openxmlformats.org/drawingml/2006/table">
            <a:tbl>
              <a:tblPr firstRow="1" firstCol="1" bandRow="1">
                <a:tableStyleId>{9D7B26C5-4107-4FEC-AEDC-1716B250A1EF}</a:tableStyleId>
              </a:tblPr>
              <a:tblGrid>
                <a:gridCol w="4330598">
                  <a:extLst>
                    <a:ext uri="{9D8B030D-6E8A-4147-A177-3AD203B41FA5}">
                      <a16:colId xmlns:a16="http://schemas.microsoft.com/office/drawing/2014/main" val="20000"/>
                    </a:ext>
                  </a:extLst>
                </a:gridCol>
                <a:gridCol w="4813403">
                  <a:extLst>
                    <a:ext uri="{9D8B030D-6E8A-4147-A177-3AD203B41FA5}">
                      <a16:colId xmlns:a16="http://schemas.microsoft.com/office/drawing/2014/main" val="20001"/>
                    </a:ext>
                  </a:extLst>
                </a:gridCol>
              </a:tblGrid>
              <a:tr h="246138">
                <a:tc>
                  <a:txBody>
                    <a:bodyPr/>
                    <a:lstStyle/>
                    <a:p>
                      <a:pPr algn="just">
                        <a:spcAft>
                          <a:spcPts val="0"/>
                        </a:spcAft>
                      </a:pPr>
                      <a:r>
                        <a:rPr lang="tr-TR" sz="1100" dirty="0">
                          <a:effectLst/>
                        </a:rPr>
                        <a:t>                Fiziksel Gereksinimler</a:t>
                      </a:r>
                      <a:endParaRPr lang="tr-TR" sz="1100" i="1" dirty="0">
                        <a:effectLst/>
                        <a:latin typeface="Cambria Math"/>
                        <a:ea typeface="Times New Roman"/>
                        <a:cs typeface="Times New Roman"/>
                      </a:endParaRPr>
                    </a:p>
                  </a:txBody>
                  <a:tcPr marL="76392" marR="76392" marT="0" marB="0" anchor="ctr"/>
                </a:tc>
                <a:tc>
                  <a:txBody>
                    <a:bodyPr/>
                    <a:lstStyle/>
                    <a:p>
                      <a:pPr algn="just">
                        <a:spcAft>
                          <a:spcPts val="0"/>
                        </a:spcAft>
                      </a:pPr>
                      <a:r>
                        <a:rPr lang="tr-TR" sz="1100" dirty="0">
                          <a:effectLst/>
                        </a:rPr>
                        <a:t>                Kimyasal Gereksinimler</a:t>
                      </a:r>
                      <a:endParaRPr lang="tr-TR" sz="1100" i="1" dirty="0">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00"/>
                  </a:ext>
                </a:extLst>
              </a:tr>
              <a:tr h="245994">
                <a:tc>
                  <a:txBody>
                    <a:bodyPr/>
                    <a:lstStyle/>
                    <a:p>
                      <a:pPr marL="342900" lvl="0" indent="-342900" algn="l">
                        <a:spcAft>
                          <a:spcPts val="0"/>
                        </a:spcAft>
                        <a:buFont typeface="Wingdings"/>
                        <a:buChar char=""/>
                      </a:pPr>
                      <a:r>
                        <a:rPr lang="tr-TR" sz="1100" dirty="0">
                          <a:effectLst/>
                        </a:rPr>
                        <a:t>Sertlik</a:t>
                      </a:r>
                      <a:endParaRPr lang="tr-TR" sz="1100" i="1" dirty="0">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Baskı sürecine dayanıklılık</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1"/>
                  </a:ext>
                </a:extLst>
              </a:tr>
              <a:tr h="245994">
                <a:tc>
                  <a:txBody>
                    <a:bodyPr/>
                    <a:lstStyle/>
                    <a:p>
                      <a:pPr marL="342900" lvl="0" indent="-342900" algn="l">
                        <a:spcAft>
                          <a:spcPts val="0"/>
                        </a:spcAft>
                        <a:buFont typeface="Wingdings"/>
                        <a:buChar char=""/>
                      </a:pPr>
                      <a:r>
                        <a:rPr lang="tr-TR" sz="1100">
                          <a:effectLst/>
                        </a:rPr>
                        <a:t>Mekanik stabilite</a:t>
                      </a:r>
                      <a:endParaRPr lang="tr-TR" sz="1100" i="1">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Temas ettiği maddelere dayanıklılık</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2"/>
                  </a:ext>
                </a:extLst>
              </a:tr>
              <a:tr h="245994">
                <a:tc>
                  <a:txBody>
                    <a:bodyPr/>
                    <a:lstStyle/>
                    <a:p>
                      <a:pPr marL="342900" lvl="0" indent="-342900" algn="l">
                        <a:spcAft>
                          <a:spcPts val="0"/>
                        </a:spcAft>
                        <a:buFont typeface="Wingdings"/>
                        <a:buChar char=""/>
                      </a:pPr>
                      <a:r>
                        <a:rPr lang="tr-TR" sz="1100" dirty="0">
                          <a:effectLst/>
                        </a:rPr>
                        <a:t>Elastikiyet</a:t>
                      </a:r>
                      <a:endParaRPr lang="tr-TR" sz="1100" i="1" dirty="0">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Solvent dayanıklılığı</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3"/>
                  </a:ext>
                </a:extLst>
              </a:tr>
              <a:tr h="245994">
                <a:tc>
                  <a:txBody>
                    <a:bodyPr/>
                    <a:lstStyle/>
                    <a:p>
                      <a:pPr marL="342900" lvl="0" indent="-342900" algn="l">
                        <a:spcAft>
                          <a:spcPts val="0"/>
                        </a:spcAft>
                        <a:buFont typeface="Wingdings"/>
                        <a:buChar char=""/>
                      </a:pPr>
                      <a:r>
                        <a:rPr lang="tr-TR" sz="1100">
                          <a:effectLst/>
                        </a:rPr>
                        <a:t>Sönümleme kapasitesi</a:t>
                      </a:r>
                      <a:endParaRPr lang="tr-TR" sz="1100" i="1">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Ozon dayanıklılığı</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4"/>
                  </a:ext>
                </a:extLst>
              </a:tr>
              <a:tr h="245994">
                <a:tc>
                  <a:txBody>
                    <a:bodyPr/>
                    <a:lstStyle/>
                    <a:p>
                      <a:pPr marL="342900" lvl="0" indent="-342900" algn="l">
                        <a:spcAft>
                          <a:spcPts val="0"/>
                        </a:spcAft>
                        <a:buFont typeface="Wingdings"/>
                        <a:buChar char=""/>
                      </a:pPr>
                      <a:r>
                        <a:rPr lang="tr-TR" sz="1100">
                          <a:effectLst/>
                        </a:rPr>
                        <a:t>Şekil hafızası-belleği,</a:t>
                      </a:r>
                      <a:endParaRPr lang="tr-TR" sz="1100" i="1">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Yaşlanma dayanıklılığı</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5"/>
                  </a:ext>
                </a:extLst>
              </a:tr>
              <a:tr h="245994">
                <a:tc>
                  <a:txBody>
                    <a:bodyPr/>
                    <a:lstStyle/>
                    <a:p>
                      <a:pPr marL="342900" lvl="0" indent="-342900" algn="l">
                        <a:spcAft>
                          <a:spcPts val="0"/>
                        </a:spcAft>
                        <a:buFont typeface="Wingdings"/>
                        <a:buChar char=""/>
                      </a:pPr>
                      <a:r>
                        <a:rPr lang="tr-TR" sz="1100" dirty="0">
                          <a:effectLst/>
                        </a:rPr>
                        <a:t>Dinamik yük kapasitesi</a:t>
                      </a:r>
                      <a:endParaRPr lang="tr-TR" sz="1100" i="1" dirty="0">
                        <a:effectLst/>
                        <a:latin typeface="Cambria Math"/>
                        <a:ea typeface="Times New Roman"/>
                        <a:cs typeface="Times New Roman"/>
                      </a:endParaRPr>
                    </a:p>
                  </a:txBody>
                  <a:tcPr marL="76392" marR="76392" marT="0" marB="0" anchor="ctr"/>
                </a:tc>
                <a:tc>
                  <a:txBody>
                    <a:bodyPr/>
                    <a:lstStyle/>
                    <a:p>
                      <a:pPr marL="342900" lvl="0" indent="-342900" algn="l">
                        <a:spcAft>
                          <a:spcPts val="0"/>
                        </a:spcAft>
                        <a:buFont typeface="Wingdings"/>
                        <a:buChar char=""/>
                      </a:pPr>
                      <a:r>
                        <a:rPr lang="tr-TR" sz="1100" kern="1200" dirty="0">
                          <a:effectLst/>
                        </a:rPr>
                        <a:t>Hava dayanıklılığı</a:t>
                      </a:r>
                      <a:endParaRPr lang="tr-TR" sz="1100" b="1" kern="1200" dirty="0">
                        <a:solidFill>
                          <a:schemeClr val="dk1"/>
                        </a:solidFill>
                        <a:effectLst/>
                        <a:latin typeface="+mn-lt"/>
                        <a:ea typeface="+mn-ea"/>
                        <a:cs typeface="+mn-cs"/>
                      </a:endParaRPr>
                    </a:p>
                  </a:txBody>
                  <a:tcPr marL="76392" marR="76392" marT="0" marB="0" anchor="ctr"/>
                </a:tc>
                <a:extLst>
                  <a:ext uri="{0D108BD9-81ED-4DB2-BD59-A6C34878D82A}">
                    <a16:rowId xmlns:a16="http://schemas.microsoft.com/office/drawing/2014/main" val="10006"/>
                  </a:ext>
                </a:extLst>
              </a:tr>
              <a:tr h="245994">
                <a:tc>
                  <a:txBody>
                    <a:bodyPr/>
                    <a:lstStyle/>
                    <a:p>
                      <a:pPr marL="342900" lvl="0" indent="-342900" algn="l">
                        <a:spcAft>
                          <a:spcPts val="0"/>
                        </a:spcAft>
                        <a:buFont typeface="Wingdings"/>
                        <a:buChar char=""/>
                      </a:pPr>
                      <a:r>
                        <a:rPr lang="tr-TR" sz="1100">
                          <a:effectLst/>
                        </a:rPr>
                        <a:t>Isı dayanımı</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dirty="0">
                          <a:effectLst/>
                        </a:rPr>
                        <a:t> </a:t>
                      </a:r>
                      <a:endParaRPr lang="tr-TR" sz="1100" i="1" dirty="0">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07"/>
                  </a:ext>
                </a:extLst>
              </a:tr>
              <a:tr h="245994">
                <a:tc>
                  <a:txBody>
                    <a:bodyPr/>
                    <a:lstStyle/>
                    <a:p>
                      <a:pPr marL="342900" lvl="0" indent="-342900" algn="l">
                        <a:spcAft>
                          <a:spcPts val="0"/>
                        </a:spcAft>
                        <a:buFont typeface="Wingdings"/>
                        <a:buChar char=""/>
                      </a:pPr>
                      <a:r>
                        <a:rPr lang="tr-TR" sz="1100">
                          <a:effectLst/>
                        </a:rPr>
                        <a:t>Isı iletimi kapasitesi</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08"/>
                  </a:ext>
                </a:extLst>
              </a:tr>
              <a:tr h="245994">
                <a:tc>
                  <a:txBody>
                    <a:bodyPr/>
                    <a:lstStyle/>
                    <a:p>
                      <a:pPr marL="342900" lvl="0" indent="-342900" algn="l">
                        <a:spcAft>
                          <a:spcPts val="0"/>
                        </a:spcAft>
                        <a:buFont typeface="Wingdings"/>
                        <a:buChar char=""/>
                      </a:pPr>
                      <a:r>
                        <a:rPr lang="tr-TR" sz="1100">
                          <a:effectLst/>
                        </a:rPr>
                        <a:t>Isı genleşme katsayısı</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dirty="0">
                          <a:effectLst/>
                        </a:rPr>
                        <a:t> </a:t>
                      </a:r>
                      <a:endParaRPr lang="tr-TR" sz="1100" i="1" dirty="0">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09"/>
                  </a:ext>
                </a:extLst>
              </a:tr>
              <a:tr h="245994">
                <a:tc>
                  <a:txBody>
                    <a:bodyPr/>
                    <a:lstStyle/>
                    <a:p>
                      <a:pPr marL="342900" lvl="0" indent="-342900" algn="l">
                        <a:spcAft>
                          <a:spcPts val="0"/>
                        </a:spcAft>
                        <a:buFont typeface="Wingdings"/>
                        <a:buChar char=""/>
                      </a:pPr>
                      <a:r>
                        <a:rPr lang="tr-TR" sz="1100">
                          <a:effectLst/>
                        </a:rPr>
                        <a:t>Yüzey özellikleri</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0"/>
                  </a:ext>
                </a:extLst>
              </a:tr>
              <a:tr h="245994">
                <a:tc>
                  <a:txBody>
                    <a:bodyPr/>
                    <a:lstStyle/>
                    <a:p>
                      <a:pPr marL="342900" lvl="0" indent="-342900" algn="l">
                        <a:spcAft>
                          <a:spcPts val="0"/>
                        </a:spcAft>
                        <a:buFont typeface="Wingdings"/>
                        <a:buChar char=""/>
                      </a:pPr>
                      <a:r>
                        <a:rPr lang="tr-TR" sz="1100">
                          <a:effectLst/>
                        </a:rPr>
                        <a:t>Aşınma direnci</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1"/>
                  </a:ext>
                </a:extLst>
              </a:tr>
              <a:tr h="245994">
                <a:tc>
                  <a:txBody>
                    <a:bodyPr/>
                    <a:lstStyle/>
                    <a:p>
                      <a:pPr marL="342900" lvl="0" indent="-342900" algn="l">
                        <a:spcAft>
                          <a:spcPts val="0"/>
                        </a:spcAft>
                        <a:buFont typeface="Wingdings"/>
                        <a:buChar char=""/>
                      </a:pPr>
                      <a:r>
                        <a:rPr lang="tr-TR" sz="1100">
                          <a:effectLst/>
                        </a:rPr>
                        <a:t>Elektriksel özellikler</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2"/>
                  </a:ext>
                </a:extLst>
              </a:tr>
              <a:tr h="245994">
                <a:tc>
                  <a:txBody>
                    <a:bodyPr/>
                    <a:lstStyle/>
                    <a:p>
                      <a:pPr marL="342900" lvl="0" indent="-342900" algn="l">
                        <a:spcAft>
                          <a:spcPts val="0"/>
                        </a:spcAft>
                        <a:buFont typeface="Wingdings"/>
                        <a:buChar char=""/>
                      </a:pPr>
                      <a:r>
                        <a:rPr lang="tr-TR" sz="1100">
                          <a:effectLst/>
                        </a:rPr>
                        <a:t>Kayıp faktörü</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3"/>
                  </a:ext>
                </a:extLst>
              </a:tr>
              <a:tr h="245994">
                <a:tc>
                  <a:txBody>
                    <a:bodyPr/>
                    <a:lstStyle/>
                    <a:p>
                      <a:pPr marL="342900" lvl="0" indent="-342900" algn="l">
                        <a:spcAft>
                          <a:spcPts val="0"/>
                        </a:spcAft>
                        <a:buFont typeface="Wingdings"/>
                        <a:buChar char=""/>
                      </a:pPr>
                      <a:r>
                        <a:rPr lang="tr-TR" sz="1100">
                          <a:effectLst/>
                        </a:rPr>
                        <a:t>Gerilme gücü</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4"/>
                  </a:ext>
                </a:extLst>
              </a:tr>
              <a:tr h="245994">
                <a:tc>
                  <a:txBody>
                    <a:bodyPr/>
                    <a:lstStyle/>
                    <a:p>
                      <a:pPr marL="342900" lvl="0" indent="-342900" algn="l">
                        <a:spcAft>
                          <a:spcPts val="0"/>
                        </a:spcAft>
                        <a:buFont typeface="Wingdings"/>
                        <a:buChar char=""/>
                      </a:pPr>
                      <a:r>
                        <a:rPr lang="tr-TR" sz="1100">
                          <a:effectLst/>
                        </a:rPr>
                        <a:t>Kopma dayanımı</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a:effectLst/>
                        </a:rPr>
                        <a:t> </a:t>
                      </a:r>
                      <a:endParaRPr lang="tr-TR" sz="1100" i="1">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5"/>
                  </a:ext>
                </a:extLst>
              </a:tr>
              <a:tr h="167640">
                <a:tc>
                  <a:txBody>
                    <a:bodyPr/>
                    <a:lstStyle/>
                    <a:p>
                      <a:pPr marL="342900" lvl="0" indent="-342900" algn="l">
                        <a:spcAft>
                          <a:spcPts val="0"/>
                        </a:spcAft>
                        <a:buFont typeface="Wingdings"/>
                        <a:buChar char=""/>
                      </a:pPr>
                      <a:r>
                        <a:rPr lang="tr-TR" sz="1100">
                          <a:effectLst/>
                        </a:rPr>
                        <a:t>Silindiriklik, salgısızlık merdane geometrisi</a:t>
                      </a:r>
                      <a:endParaRPr lang="tr-TR" sz="1100" i="1">
                        <a:effectLst/>
                        <a:latin typeface="Cambria Math"/>
                        <a:ea typeface="Times New Roman"/>
                        <a:cs typeface="Times New Roman"/>
                      </a:endParaRPr>
                    </a:p>
                  </a:txBody>
                  <a:tcPr marL="76392" marR="76392" marT="0" marB="0" anchor="ctr"/>
                </a:tc>
                <a:tc>
                  <a:txBody>
                    <a:bodyPr/>
                    <a:lstStyle/>
                    <a:p>
                      <a:pPr algn="ctr">
                        <a:spcAft>
                          <a:spcPts val="0"/>
                        </a:spcAft>
                      </a:pPr>
                      <a:r>
                        <a:rPr lang="tr-TR" sz="1100" dirty="0">
                          <a:effectLst/>
                        </a:rPr>
                        <a:t> </a:t>
                      </a:r>
                      <a:endParaRPr lang="tr-TR" sz="1100" i="1" dirty="0">
                        <a:effectLst/>
                        <a:latin typeface="Cambria Math"/>
                        <a:ea typeface="Times New Roman"/>
                        <a:cs typeface="Times New Roman"/>
                      </a:endParaRPr>
                    </a:p>
                  </a:txBody>
                  <a:tcPr marL="76392" marR="76392" marT="0"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52947607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Başlık 1">
            <a:extLst>
              <a:ext uri="{FF2B5EF4-FFF2-40B4-BE49-F238E27FC236}">
                <a16:creationId xmlns:a16="http://schemas.microsoft.com/office/drawing/2014/main" id="{5B03651F-120C-4DD0-8BCC-8689BF4CF3F3}"/>
              </a:ext>
            </a:extLst>
          </p:cNvPr>
          <p:cNvSpPr>
            <a:spLocks noGrp="1"/>
          </p:cNvSpPr>
          <p:nvPr>
            <p:ph type="title"/>
          </p:nvPr>
        </p:nvSpPr>
        <p:spPr bwMode="auto">
          <a:xfrm>
            <a:off x="457200" y="9175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b="1"/>
              <a:t>Kimyasal Özellikleri</a:t>
            </a:r>
            <a:endParaRPr lang="tr-TR" altLang="tr-TR"/>
          </a:p>
        </p:txBody>
      </p:sp>
      <p:sp>
        <p:nvSpPr>
          <p:cNvPr id="50179" name="İçerik Yer Tutucusu 2">
            <a:extLst>
              <a:ext uri="{FF2B5EF4-FFF2-40B4-BE49-F238E27FC236}">
                <a16:creationId xmlns:a16="http://schemas.microsoft.com/office/drawing/2014/main" id="{D87B6209-1DB6-496A-BD36-458FD95F3DDE}"/>
              </a:ext>
            </a:extLst>
          </p:cNvPr>
          <p:cNvSpPr>
            <a:spLocks noGrp="1"/>
          </p:cNvSpPr>
          <p:nvPr>
            <p:ph idx="1"/>
          </p:nvPr>
        </p:nvSpPr>
        <p:spPr bwMode="auto">
          <a:xfrm>
            <a:off x="457200" y="1711325"/>
            <a:ext cx="82296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endParaRPr lang="tr-TR" altLang="tr-TR" sz="2000" dirty="0"/>
          </a:p>
          <a:p>
            <a:pPr>
              <a:defRPr/>
            </a:pPr>
            <a:r>
              <a:rPr lang="tr-TR" altLang="tr-TR" sz="2000" dirty="0"/>
              <a:t>Atomları bir arada tutan kuvvetler kimyasal bağlardır.</a:t>
            </a:r>
          </a:p>
          <a:p>
            <a:pPr>
              <a:defRPr/>
            </a:pPr>
            <a:r>
              <a:rPr lang="tr-TR" altLang="tr-TR" sz="2000" dirty="0"/>
              <a:t>İyonik bağ -</a:t>
            </a:r>
            <a:r>
              <a:rPr lang="tr-TR" altLang="tr-TR" sz="2000" dirty="0" err="1"/>
              <a:t>Kovalent</a:t>
            </a:r>
            <a:r>
              <a:rPr lang="tr-TR" altLang="tr-TR" sz="2000" dirty="0"/>
              <a:t> bağ  (elektron paylaşımı)-Metalik bağ </a:t>
            </a:r>
          </a:p>
          <a:p>
            <a:pPr>
              <a:defRPr/>
            </a:pPr>
            <a:r>
              <a:rPr lang="tr-TR" altLang="tr-TR" sz="2000" dirty="0" err="1"/>
              <a:t>Kovelent</a:t>
            </a:r>
            <a:r>
              <a:rPr lang="tr-TR" altLang="tr-TR" sz="2000" dirty="0"/>
              <a:t> bağ iki atomun ortaklaşa kullandığı elektronlar sayesinde gerçekleşir. Bu atomların şekli ve aralarında oluşan yük dağılımı ise makro-molekülün polaritesini belirler. Atomlar arası </a:t>
            </a:r>
            <a:r>
              <a:rPr lang="tr-TR" altLang="tr-TR" sz="2000" dirty="0" err="1"/>
              <a:t>elektronegativite</a:t>
            </a:r>
            <a:r>
              <a:rPr lang="tr-TR" altLang="tr-TR" sz="2000" dirty="0"/>
              <a:t> farkı 0 ise bu bağ </a:t>
            </a:r>
            <a:r>
              <a:rPr lang="tr-TR" altLang="tr-TR" sz="2000" dirty="0" err="1"/>
              <a:t>apolar</a:t>
            </a:r>
            <a:r>
              <a:rPr lang="tr-TR" altLang="tr-TR" sz="2000" dirty="0"/>
              <a:t>-yüksüz </a:t>
            </a:r>
            <a:r>
              <a:rPr lang="tr-TR" altLang="tr-TR" sz="2000" dirty="0" err="1"/>
              <a:t>kovelent</a:t>
            </a:r>
            <a:r>
              <a:rPr lang="tr-TR" altLang="tr-TR" sz="2000" dirty="0"/>
              <a:t> bağ oluşur. Atomlar arası </a:t>
            </a:r>
            <a:r>
              <a:rPr lang="tr-TR" altLang="tr-TR" sz="2000" dirty="0" err="1"/>
              <a:t>elektronegativite</a:t>
            </a:r>
            <a:r>
              <a:rPr lang="tr-TR" altLang="tr-TR" sz="2000" dirty="0"/>
              <a:t> farkı 0-2.0 arasında olur ise bu sefer polar-yüklü </a:t>
            </a:r>
            <a:r>
              <a:rPr lang="tr-TR" altLang="tr-TR" sz="2000" dirty="0" err="1"/>
              <a:t>kovelent</a:t>
            </a:r>
            <a:r>
              <a:rPr lang="tr-TR" altLang="tr-TR" sz="2000" dirty="0"/>
              <a:t> bağ oluşur. (Bazı durumlarda bağlar polar olmakla beraber molekül </a:t>
            </a:r>
            <a:r>
              <a:rPr lang="tr-TR" altLang="tr-TR" sz="2000" dirty="0" err="1"/>
              <a:t>apolar</a:t>
            </a:r>
            <a:r>
              <a:rPr lang="tr-TR" altLang="tr-TR" sz="2000" dirty="0"/>
              <a:t> özellik gösterebilir. Bu durumda polar molekülde (</a:t>
            </a:r>
            <a:r>
              <a:rPr lang="tr-TR" altLang="tr-TR" sz="2000" dirty="0" err="1"/>
              <a:t>dipol</a:t>
            </a:r>
            <a:r>
              <a:rPr lang="tr-TR" altLang="tr-TR" sz="2000" dirty="0"/>
              <a:t>) artı yük merkezi ile eksi yük merkezi dengede değildir. Bir taraf eksi bir taraf artı yük özelliği gösterir.)</a:t>
            </a:r>
          </a:p>
          <a:p>
            <a:pPr>
              <a:defRPr/>
            </a:pPr>
            <a:r>
              <a:rPr lang="tr-TR" altLang="tr-TR" sz="2000" dirty="0" err="1"/>
              <a:t>Apolar</a:t>
            </a:r>
            <a:r>
              <a:rPr lang="tr-TR" altLang="tr-TR" sz="2000" dirty="0"/>
              <a:t> moleküller ise uçlarında yük taşımaz veya aynı yüklüdürler. </a:t>
            </a:r>
          </a:p>
          <a:p>
            <a:pPr>
              <a:defRPr/>
            </a:pPr>
            <a:r>
              <a:rPr lang="tr-TR" altLang="tr-TR" sz="2000" dirty="0"/>
              <a:t>Su molekülü polar molekül örneğidir</a:t>
            </a:r>
          </a:p>
          <a:p>
            <a:pPr>
              <a:defRPr/>
            </a:pPr>
            <a:endParaRPr lang="tr-TR" altLang="tr-TR" sz="2000" dirty="0"/>
          </a:p>
          <a:p>
            <a:pPr>
              <a:defRPr/>
            </a:pPr>
            <a:endParaRPr lang="tr-TR" altLang="tr-TR" sz="2000" dirty="0"/>
          </a:p>
        </p:txBody>
      </p:sp>
    </p:spTree>
    <p:extLst>
      <p:ext uri="{BB962C8B-B14F-4D97-AF65-F5344CB8AC3E}">
        <p14:creationId xmlns:p14="http://schemas.microsoft.com/office/powerpoint/2010/main" val="24172139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a:extLst>
              <a:ext uri="{FF2B5EF4-FFF2-40B4-BE49-F238E27FC236}">
                <a16:creationId xmlns:a16="http://schemas.microsoft.com/office/drawing/2014/main" id="{2B853C92-0942-4D67-96D0-FB027FC081EC}"/>
              </a:ext>
            </a:extLst>
          </p:cNvPr>
          <p:cNvSpPr>
            <a:spLocks noGrp="1"/>
          </p:cNvSpPr>
          <p:nvPr>
            <p:ph type="title"/>
          </p:nvPr>
        </p:nvSpPr>
        <p:spPr bwMode="auto">
          <a:xfrm>
            <a:off x="457200" y="12065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sz="2800"/>
              <a:t>Kimyasal Stabilite ve Merdanede Şişme-Büzülme </a:t>
            </a:r>
            <a:endParaRPr lang="tr-TR" altLang="tr-TR" sz="2800"/>
          </a:p>
        </p:txBody>
      </p:sp>
      <p:pic>
        <p:nvPicPr>
          <p:cNvPr id="52227" name="Picture 2">
            <a:extLst>
              <a:ext uri="{FF2B5EF4-FFF2-40B4-BE49-F238E27FC236}">
                <a16:creationId xmlns:a16="http://schemas.microsoft.com/office/drawing/2014/main" id="{459AFFF9-8A42-4FB0-865B-CDC3EC7D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1889125"/>
            <a:ext cx="7953375"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3">
            <a:extLst>
              <a:ext uri="{FF2B5EF4-FFF2-40B4-BE49-F238E27FC236}">
                <a16:creationId xmlns:a16="http://schemas.microsoft.com/office/drawing/2014/main" id="{4EAC5EB3-9EC4-455E-ACE1-65B9FB5F3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4221163"/>
            <a:ext cx="795496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248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Başlık 1">
            <a:extLst>
              <a:ext uri="{FF2B5EF4-FFF2-40B4-BE49-F238E27FC236}">
                <a16:creationId xmlns:a16="http://schemas.microsoft.com/office/drawing/2014/main" id="{7E2C531C-58D3-486D-91A7-448AB74B2BBE}"/>
              </a:ext>
            </a:extLst>
          </p:cNvPr>
          <p:cNvSpPr>
            <a:spLocks noGrp="1"/>
          </p:cNvSpPr>
          <p:nvPr>
            <p:ph type="title"/>
          </p:nvPr>
        </p:nvSpPr>
        <p:spPr bwMode="auto">
          <a:xfrm>
            <a:off x="457200" y="9810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sz="3200"/>
              <a:t>Merdane Şişmesinin Ofset Baskı Sürecine Etkileri</a:t>
            </a:r>
            <a:endParaRPr lang="tr-TR" altLang="tr-TR" sz="3200"/>
          </a:p>
        </p:txBody>
      </p:sp>
      <p:pic>
        <p:nvPicPr>
          <p:cNvPr id="53251" name="Picture 3">
            <a:extLst>
              <a:ext uri="{FF2B5EF4-FFF2-40B4-BE49-F238E27FC236}">
                <a16:creationId xmlns:a16="http://schemas.microsoft.com/office/drawing/2014/main" id="{047B0FDE-5B3E-4931-B1AB-3EE15AB6A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9150"/>
            <a:ext cx="9109075"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a:extLst>
              <a:ext uri="{FF2B5EF4-FFF2-40B4-BE49-F238E27FC236}">
                <a16:creationId xmlns:a16="http://schemas.microsoft.com/office/drawing/2014/main" id="{AD5AF4DF-046C-48BF-9502-F3F7E6562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048125"/>
            <a:ext cx="26098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00163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Başlık 1">
            <a:extLst>
              <a:ext uri="{FF2B5EF4-FFF2-40B4-BE49-F238E27FC236}">
                <a16:creationId xmlns:a16="http://schemas.microsoft.com/office/drawing/2014/main" id="{B0374C6B-06C3-4406-806D-EA2CBCC85D2C}"/>
              </a:ext>
            </a:extLst>
          </p:cNvPr>
          <p:cNvSpPr>
            <a:spLocks noGrp="1"/>
          </p:cNvSpPr>
          <p:nvPr>
            <p:ph type="title"/>
          </p:nvPr>
        </p:nvSpPr>
        <p:spPr bwMode="auto">
          <a:xfrm>
            <a:off x="457200" y="12779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sz="2800"/>
              <a:t>Merdane Şişmesinin Ofset Baskı Sürecine Etkileri</a:t>
            </a:r>
            <a:endParaRPr lang="tr-TR" altLang="tr-TR" sz="2800"/>
          </a:p>
        </p:txBody>
      </p:sp>
      <p:sp>
        <p:nvSpPr>
          <p:cNvPr id="3" name="İçerik Yer Tutucusu 2">
            <a:extLst>
              <a:ext uri="{FF2B5EF4-FFF2-40B4-BE49-F238E27FC236}">
                <a16:creationId xmlns:a16="http://schemas.microsoft.com/office/drawing/2014/main" id="{E0BDDD43-41F8-403E-AED4-7E55BE1006AA}"/>
              </a:ext>
            </a:extLst>
          </p:cNvPr>
          <p:cNvSpPr>
            <a:spLocks noGrp="1"/>
          </p:cNvSpPr>
          <p:nvPr>
            <p:ph idx="1"/>
          </p:nvPr>
        </p:nvSpPr>
        <p:spPr>
          <a:xfrm>
            <a:off x="457200" y="2216150"/>
            <a:ext cx="8229600" cy="4525963"/>
          </a:xfrm>
        </p:spPr>
        <p:txBody>
          <a:bodyPr>
            <a:normAutofit fontScale="70000" lnSpcReduction="20000"/>
          </a:bodyPr>
          <a:lstStyle/>
          <a:p>
            <a:pPr>
              <a:defRPr/>
            </a:pPr>
            <a:r>
              <a:rPr lang="tr-TR" dirty="0"/>
              <a:t>Merdane sertliği düşer.</a:t>
            </a:r>
          </a:p>
          <a:p>
            <a:pPr>
              <a:defRPr/>
            </a:pPr>
            <a:r>
              <a:rPr lang="tr-TR" dirty="0"/>
              <a:t>Merdane temas hattı (</a:t>
            </a:r>
            <a:r>
              <a:rPr lang="tr-TR" dirty="0" err="1"/>
              <a:t>nip</a:t>
            </a:r>
            <a:r>
              <a:rPr lang="tr-TR" dirty="0"/>
              <a:t> </a:t>
            </a:r>
            <a:r>
              <a:rPr lang="tr-TR" dirty="0" err="1"/>
              <a:t>with</a:t>
            </a:r>
            <a:r>
              <a:rPr lang="tr-TR" dirty="0"/>
              <a:t>) genişler.</a:t>
            </a:r>
          </a:p>
          <a:p>
            <a:pPr>
              <a:defRPr/>
            </a:pPr>
            <a:r>
              <a:rPr lang="tr-TR" dirty="0"/>
              <a:t>Mürekkep ve nemlendirme solüsyonu transferi aksar, denge bozulur.</a:t>
            </a:r>
          </a:p>
          <a:p>
            <a:pPr>
              <a:defRPr/>
            </a:pPr>
            <a:r>
              <a:rPr lang="tr-TR" dirty="0"/>
              <a:t>Kalıpta ve basılı görselde puro efekti oluşur.</a:t>
            </a:r>
          </a:p>
          <a:p>
            <a:pPr>
              <a:defRPr/>
            </a:pPr>
            <a:r>
              <a:rPr lang="tr-TR" dirty="0"/>
              <a:t>Kalıp çok kolay aşınır.</a:t>
            </a:r>
          </a:p>
          <a:p>
            <a:pPr>
              <a:defRPr/>
            </a:pPr>
            <a:r>
              <a:rPr lang="tr-TR" dirty="0"/>
              <a:t>Temas hattında merdanelerin birbirlerine uyguladıkları kuvvet artar, yüksek dinamik yüklenme meydana gelir.</a:t>
            </a:r>
          </a:p>
          <a:p>
            <a:pPr>
              <a:defRPr/>
            </a:pPr>
            <a:r>
              <a:rPr lang="tr-TR" dirty="0"/>
              <a:t>Yüksek ısı oluşumu gerçekleşir.</a:t>
            </a:r>
          </a:p>
          <a:p>
            <a:pPr>
              <a:defRPr/>
            </a:pPr>
            <a:r>
              <a:rPr lang="tr-TR" dirty="0"/>
              <a:t>Mürekkebin viskozitesi düşer.</a:t>
            </a:r>
          </a:p>
          <a:p>
            <a:pPr>
              <a:defRPr/>
            </a:pPr>
            <a:r>
              <a:rPr lang="tr-TR" dirty="0"/>
              <a:t>Ortamda mürekkep buharı oluşur. Mürekkep sıçratmada artış gözlenir (özellikle web ofset).</a:t>
            </a:r>
          </a:p>
          <a:p>
            <a:pPr>
              <a:defRPr/>
            </a:pPr>
            <a:r>
              <a:rPr lang="tr-TR" dirty="0"/>
              <a:t>Enerji sarfiyatı yükselir</a:t>
            </a:r>
            <a:r>
              <a:rPr lang="tr-TR" baseline="30000" dirty="0"/>
              <a:t> </a:t>
            </a:r>
            <a:endParaRPr lang="tr-TR" dirty="0"/>
          </a:p>
        </p:txBody>
      </p:sp>
    </p:spTree>
    <p:extLst>
      <p:ext uri="{BB962C8B-B14F-4D97-AF65-F5344CB8AC3E}">
        <p14:creationId xmlns:p14="http://schemas.microsoft.com/office/powerpoint/2010/main" val="15690857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0893" y="1988840"/>
            <a:ext cx="3169539" cy="401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186" name="Text Box 2"/>
          <p:cNvSpPr txBox="1">
            <a:spLocks noChangeArrowheads="1"/>
          </p:cNvSpPr>
          <p:nvPr/>
        </p:nvSpPr>
        <p:spPr bwMode="auto">
          <a:xfrm>
            <a:off x="431998" y="476672"/>
            <a:ext cx="81724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15875" indent="-15875" defTabSz="684213">
              <a:defRPr>
                <a:solidFill>
                  <a:schemeClr val="tx1"/>
                </a:solidFill>
                <a:latin typeface="Arial" pitchFamily="34" charset="0"/>
              </a:defRPr>
            </a:lvl1pPr>
            <a:lvl2pPr marL="830263" indent="-258763" defTabSz="684213">
              <a:defRPr>
                <a:solidFill>
                  <a:schemeClr val="tx1"/>
                </a:solidFill>
                <a:latin typeface="Arial" pitchFamily="34" charset="0"/>
              </a:defRPr>
            </a:lvl2pPr>
            <a:lvl3pPr marL="1227138" indent="-206375" defTabSz="684213">
              <a:defRPr>
                <a:solidFill>
                  <a:schemeClr val="tx1"/>
                </a:solidFill>
                <a:latin typeface="Arial" pitchFamily="34" charset="0"/>
              </a:defRPr>
            </a:lvl3pPr>
            <a:lvl4pPr marL="1622425" indent="-204788" defTabSz="684213">
              <a:defRPr>
                <a:solidFill>
                  <a:schemeClr val="tx1"/>
                </a:solidFill>
                <a:latin typeface="Arial" pitchFamily="34" charset="0"/>
              </a:defRPr>
            </a:lvl4pPr>
            <a:lvl5pPr marL="2016125" indent="-203200" defTabSz="684213">
              <a:defRPr>
                <a:solidFill>
                  <a:schemeClr val="tx1"/>
                </a:solidFill>
                <a:latin typeface="Arial" pitchFamily="34" charset="0"/>
              </a:defRPr>
            </a:lvl5pPr>
            <a:lvl6pPr marL="2473325" indent="-203200" defTabSz="684213" fontAlgn="base">
              <a:spcBef>
                <a:spcPct val="0"/>
              </a:spcBef>
              <a:spcAft>
                <a:spcPct val="0"/>
              </a:spcAft>
              <a:defRPr>
                <a:solidFill>
                  <a:schemeClr val="tx1"/>
                </a:solidFill>
                <a:latin typeface="Arial" pitchFamily="34" charset="0"/>
              </a:defRPr>
            </a:lvl6pPr>
            <a:lvl7pPr marL="2930525" indent="-203200" defTabSz="684213" fontAlgn="base">
              <a:spcBef>
                <a:spcPct val="0"/>
              </a:spcBef>
              <a:spcAft>
                <a:spcPct val="0"/>
              </a:spcAft>
              <a:defRPr>
                <a:solidFill>
                  <a:schemeClr val="tx1"/>
                </a:solidFill>
                <a:latin typeface="Arial" pitchFamily="34" charset="0"/>
              </a:defRPr>
            </a:lvl7pPr>
            <a:lvl8pPr marL="3387725" indent="-203200" defTabSz="684213" fontAlgn="base">
              <a:spcBef>
                <a:spcPct val="0"/>
              </a:spcBef>
              <a:spcAft>
                <a:spcPct val="0"/>
              </a:spcAft>
              <a:defRPr>
                <a:solidFill>
                  <a:schemeClr val="tx1"/>
                </a:solidFill>
                <a:latin typeface="Arial" pitchFamily="34" charset="0"/>
              </a:defRPr>
            </a:lvl8pPr>
            <a:lvl9pPr marL="3844925" indent="-203200" defTabSz="684213" fontAlgn="base">
              <a:spcBef>
                <a:spcPct val="0"/>
              </a:spcBef>
              <a:spcAft>
                <a:spcPct val="0"/>
              </a:spcAft>
              <a:defRPr>
                <a:solidFill>
                  <a:schemeClr val="tx1"/>
                </a:solidFill>
                <a:latin typeface="Arial" pitchFamily="34" charset="0"/>
              </a:defRPr>
            </a:lvl9pPr>
          </a:lstStyle>
          <a:p>
            <a:pPr algn="ctr"/>
            <a:r>
              <a:rPr lang="tr-TR" sz="4000" b="1" dirty="0" err="1">
                <a:latin typeface="+mj-lt"/>
              </a:rPr>
              <a:t>Böttcher</a:t>
            </a:r>
            <a:endParaRPr lang="de-DE" sz="2800" dirty="0">
              <a:latin typeface="+mj-lt"/>
            </a:endParaRPr>
          </a:p>
        </p:txBody>
      </p:sp>
      <p:sp>
        <p:nvSpPr>
          <p:cNvPr id="221187" name="Text Box 3"/>
          <p:cNvSpPr txBox="1">
            <a:spLocks noChangeArrowheads="1"/>
          </p:cNvSpPr>
          <p:nvPr/>
        </p:nvSpPr>
        <p:spPr bwMode="auto">
          <a:xfrm>
            <a:off x="1043608" y="1556792"/>
            <a:ext cx="70866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tr-TR" sz="2400" b="1" dirty="0" err="1">
                <a:latin typeface="+mn-lt"/>
              </a:rPr>
              <a:t>Elastomer</a:t>
            </a:r>
            <a:r>
              <a:rPr lang="tr-TR" sz="2400" b="1" dirty="0">
                <a:latin typeface="+mn-lt"/>
              </a:rPr>
              <a:t> kaplı merdane üretiminde dünya lideri</a:t>
            </a:r>
            <a:endParaRPr lang="de-DE" sz="2400" b="1" dirty="0">
              <a:latin typeface="+mn-lt"/>
            </a:endParaRPr>
          </a:p>
          <a:p>
            <a:pPr>
              <a:spcBef>
                <a:spcPct val="50000"/>
              </a:spcBef>
              <a:buFontTx/>
              <a:buChar char="•"/>
            </a:pPr>
            <a:r>
              <a:rPr lang="de-DE" sz="2400" b="1" dirty="0">
                <a:latin typeface="+mn-lt"/>
              </a:rPr>
              <a:t>35 </a:t>
            </a:r>
            <a:r>
              <a:rPr lang="tr-TR" sz="2400" b="1" dirty="0">
                <a:latin typeface="+mn-lt"/>
              </a:rPr>
              <a:t>ülkede </a:t>
            </a:r>
            <a:r>
              <a:rPr lang="de-DE" sz="2400" b="1" dirty="0">
                <a:latin typeface="+mn-lt"/>
              </a:rPr>
              <a:t>1.700 </a:t>
            </a:r>
            <a:r>
              <a:rPr lang="tr-TR" sz="2400" b="1" dirty="0">
                <a:latin typeface="+mn-lt"/>
              </a:rPr>
              <a:t>çalışan</a:t>
            </a:r>
            <a:endParaRPr lang="de-DE" sz="2400" b="1" dirty="0">
              <a:latin typeface="+mn-lt"/>
            </a:endParaRPr>
          </a:p>
          <a:p>
            <a:pPr>
              <a:spcBef>
                <a:spcPct val="50000"/>
              </a:spcBef>
              <a:buFontTx/>
              <a:buChar char="•"/>
            </a:pPr>
            <a:r>
              <a:rPr lang="tr-TR" sz="2400" b="1" dirty="0">
                <a:latin typeface="+mn-lt"/>
              </a:rPr>
              <a:t>60 ülkede toplam </a:t>
            </a:r>
            <a:r>
              <a:rPr lang="de-DE" sz="2400" b="1" dirty="0">
                <a:latin typeface="+mn-lt"/>
              </a:rPr>
              <a:t>90 </a:t>
            </a:r>
            <a:r>
              <a:rPr lang="tr-TR" sz="2400" b="1" dirty="0">
                <a:latin typeface="+mn-lt"/>
              </a:rPr>
              <a:t>mümessillik</a:t>
            </a:r>
            <a:endParaRPr lang="de-DE" sz="2400" b="1" dirty="0">
              <a:latin typeface="+mn-lt"/>
            </a:endParaRPr>
          </a:p>
          <a:p>
            <a:pPr>
              <a:spcBef>
                <a:spcPct val="50000"/>
              </a:spcBef>
              <a:buFontTx/>
              <a:buChar char="•"/>
            </a:pPr>
            <a:r>
              <a:rPr lang="de-DE" sz="2400" b="1" dirty="0">
                <a:latin typeface="+mn-lt"/>
              </a:rPr>
              <a:t>60 </a:t>
            </a:r>
            <a:r>
              <a:rPr lang="tr-TR" sz="2400" b="1" dirty="0">
                <a:latin typeface="+mn-lt"/>
              </a:rPr>
              <a:t>kişilik Ar-Ge takımı</a:t>
            </a:r>
            <a:endParaRPr lang="de-DE" sz="2400" b="1" dirty="0">
              <a:latin typeface="+mn-lt"/>
            </a:endParaRPr>
          </a:p>
          <a:p>
            <a:pPr>
              <a:spcBef>
                <a:spcPct val="50000"/>
              </a:spcBef>
              <a:buFontTx/>
              <a:buChar char="•"/>
            </a:pPr>
            <a:r>
              <a:rPr lang="tr-TR" sz="2400" b="1" dirty="0">
                <a:latin typeface="+mn-lt"/>
              </a:rPr>
              <a:t>Tüm önemli baskı makinası </a:t>
            </a:r>
          </a:p>
          <a:p>
            <a:pPr marL="0" indent="0">
              <a:spcBef>
                <a:spcPct val="50000"/>
              </a:spcBef>
            </a:pPr>
            <a:r>
              <a:rPr lang="tr-TR" sz="2400" b="1" dirty="0">
                <a:latin typeface="+mn-lt"/>
              </a:rPr>
              <a:t>üreticilerinin ana tedarikçisi</a:t>
            </a:r>
            <a:endParaRPr lang="de-DE" sz="2400" b="1" dirty="0">
              <a:latin typeface="+mn-lt"/>
            </a:endParaRPr>
          </a:p>
          <a:p>
            <a:pPr>
              <a:spcBef>
                <a:spcPct val="50000"/>
              </a:spcBef>
              <a:buFontTx/>
              <a:buChar char="•"/>
            </a:pPr>
            <a:r>
              <a:rPr lang="de-DE" sz="2400" b="1" dirty="0">
                <a:latin typeface="+mn-lt"/>
              </a:rPr>
              <a:t>1</a:t>
            </a:r>
            <a:r>
              <a:rPr lang="tr-TR" sz="2400" b="1" dirty="0">
                <a:latin typeface="+mn-lt"/>
              </a:rPr>
              <a:t>6</a:t>
            </a:r>
            <a:r>
              <a:rPr lang="de-DE" sz="2400" b="1" dirty="0">
                <a:latin typeface="+mn-lt"/>
              </a:rPr>
              <a:t> </a:t>
            </a:r>
            <a:r>
              <a:rPr lang="tr-TR" sz="2400" b="1" dirty="0">
                <a:latin typeface="+mn-lt"/>
              </a:rPr>
              <a:t>ülkede 20 fabrika</a:t>
            </a:r>
            <a:endParaRPr lang="de-DE" sz="2400" b="1" dirty="0">
              <a:latin typeface="+mn-lt"/>
            </a:endParaRPr>
          </a:p>
          <a:p>
            <a:pPr>
              <a:spcBef>
                <a:spcPct val="50000"/>
              </a:spcBef>
              <a:buFontTx/>
              <a:buChar char="•"/>
            </a:pPr>
            <a:endParaRPr lang="de-DE" sz="2400" b="1" dirty="0">
              <a:latin typeface="+mn-lt"/>
            </a:endParaRPr>
          </a:p>
        </p:txBody>
      </p:sp>
      <p:sp>
        <p:nvSpPr>
          <p:cNvPr id="2" name="AutoShape 2" descr="Bild">
            <a:hlinkClick r:id="rId3"/>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34795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Başlık 1">
            <a:extLst>
              <a:ext uri="{FF2B5EF4-FFF2-40B4-BE49-F238E27FC236}">
                <a16:creationId xmlns:a16="http://schemas.microsoft.com/office/drawing/2014/main" id="{4E91F908-3116-4EC5-AEBC-C29841DF8026}"/>
              </a:ext>
            </a:extLst>
          </p:cNvPr>
          <p:cNvSpPr>
            <a:spLocks noGrp="1"/>
          </p:cNvSpPr>
          <p:nvPr>
            <p:ph type="title"/>
          </p:nvPr>
        </p:nvSpPr>
        <p:spPr bwMode="auto">
          <a:xfrm>
            <a:off x="457200" y="148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sz="3200"/>
              <a:t>Merdane Büzülmesinin Ofset Baskı Sürecine Etkileri</a:t>
            </a:r>
            <a:endParaRPr lang="tr-TR" altLang="tr-TR" sz="3200"/>
          </a:p>
        </p:txBody>
      </p:sp>
      <p:pic>
        <p:nvPicPr>
          <p:cNvPr id="55299" name="Picture 2">
            <a:extLst>
              <a:ext uri="{FF2B5EF4-FFF2-40B4-BE49-F238E27FC236}">
                <a16:creationId xmlns:a16="http://schemas.microsoft.com/office/drawing/2014/main" id="{3C5FE530-0861-4EB6-9115-C7FEA5AF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144000"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42291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Başlık 1">
            <a:extLst>
              <a:ext uri="{FF2B5EF4-FFF2-40B4-BE49-F238E27FC236}">
                <a16:creationId xmlns:a16="http://schemas.microsoft.com/office/drawing/2014/main" id="{D978777D-004D-43E2-871C-124D49FD1F94}"/>
              </a:ext>
            </a:extLst>
          </p:cNvPr>
          <p:cNvSpPr>
            <a:spLocks noGrp="1"/>
          </p:cNvSpPr>
          <p:nvPr>
            <p:ph type="title"/>
          </p:nvPr>
        </p:nvSpPr>
        <p:spPr bwMode="auto">
          <a:xfrm>
            <a:off x="457200" y="10525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tr-TR" sz="3200"/>
              <a:t>Merdane Büzülmesinin Ofset Baskı Sürecine Etkileri</a:t>
            </a:r>
            <a:endParaRPr lang="tr-TR" altLang="tr-TR" sz="3200"/>
          </a:p>
        </p:txBody>
      </p:sp>
      <p:sp>
        <p:nvSpPr>
          <p:cNvPr id="56323" name="İçerik Yer Tutucusu 2">
            <a:extLst>
              <a:ext uri="{FF2B5EF4-FFF2-40B4-BE49-F238E27FC236}">
                <a16:creationId xmlns:a16="http://schemas.microsoft.com/office/drawing/2014/main" id="{DB25346B-B470-41F1-ABA7-8A46C055B153}"/>
              </a:ext>
            </a:extLst>
          </p:cNvPr>
          <p:cNvSpPr>
            <a:spLocks noGrp="1"/>
          </p:cNvSpPr>
          <p:nvPr>
            <p:ph idx="1"/>
          </p:nvPr>
        </p:nvSpPr>
        <p:spPr bwMode="auto">
          <a:xfrm>
            <a:off x="457200" y="235902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sz="2000"/>
              <a:t>Merdane sertliği artar.</a:t>
            </a:r>
          </a:p>
          <a:p>
            <a:r>
              <a:rPr lang="tr-TR" altLang="tr-TR" sz="2000"/>
              <a:t>Merdane temas hattı genişliği daralır.</a:t>
            </a:r>
          </a:p>
          <a:p>
            <a:r>
              <a:rPr lang="tr-TR" altLang="tr-TR" sz="2000"/>
              <a:t>Mürekkep ve nemlendirme solüsyonu transferi aksar, denge bozulur.</a:t>
            </a:r>
          </a:p>
          <a:p>
            <a:r>
              <a:rPr lang="tr-TR" altLang="tr-TR" sz="2000"/>
              <a:t>Kalıpta ve basılı görselde trompet efekti oluşur.</a:t>
            </a:r>
          </a:p>
          <a:p>
            <a:r>
              <a:rPr lang="tr-TR" altLang="tr-TR" sz="2000"/>
              <a:t>Çok Sık ayarlama gerekir.</a:t>
            </a:r>
          </a:p>
          <a:p>
            <a:r>
              <a:rPr lang="tr-TR" altLang="tr-TR" sz="2000"/>
              <a:t>Merdanenin kenarları kalıbı kirletir. </a:t>
            </a:r>
          </a:p>
          <a:p>
            <a:r>
              <a:rPr lang="en-US" altLang="tr-TR" sz="2000"/>
              <a:t>Merdanelerin aşırı şekilde büzülmesi sonucu merdanelerin değiştirilmesi gere</a:t>
            </a:r>
            <a:r>
              <a:rPr lang="tr-TR" altLang="tr-TR" sz="2000"/>
              <a:t>kir.</a:t>
            </a:r>
          </a:p>
        </p:txBody>
      </p:sp>
    </p:spTree>
    <p:extLst>
      <p:ext uri="{BB962C8B-B14F-4D97-AF65-F5344CB8AC3E}">
        <p14:creationId xmlns:p14="http://schemas.microsoft.com/office/powerpoint/2010/main" val="225739010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Başlık 1">
            <a:extLst>
              <a:ext uri="{FF2B5EF4-FFF2-40B4-BE49-F238E27FC236}">
                <a16:creationId xmlns:a16="http://schemas.microsoft.com/office/drawing/2014/main" id="{0D0EC731-B76E-41BB-89B7-5EC670EFCF48}"/>
              </a:ext>
            </a:extLst>
          </p:cNvPr>
          <p:cNvSpPr>
            <a:spLocks noGrp="1"/>
          </p:cNvSpPr>
          <p:nvPr>
            <p:ph type="title"/>
          </p:nvPr>
        </p:nvSpPr>
        <p:spPr bwMode="auto">
          <a:xfrm>
            <a:off x="457200" y="9080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a:t>Merdane Ayarları</a:t>
            </a:r>
          </a:p>
        </p:txBody>
      </p:sp>
      <p:graphicFrame>
        <p:nvGraphicFramePr>
          <p:cNvPr id="5" name="Tablo 4">
            <a:extLst>
              <a:ext uri="{FF2B5EF4-FFF2-40B4-BE49-F238E27FC236}">
                <a16:creationId xmlns:a16="http://schemas.microsoft.com/office/drawing/2014/main" id="{D6F6BCAA-B413-417F-B74D-C583C87F071A}"/>
              </a:ext>
            </a:extLst>
          </p:cNvPr>
          <p:cNvGraphicFramePr>
            <a:graphicFrameLocks noGrp="1"/>
          </p:cNvGraphicFramePr>
          <p:nvPr/>
        </p:nvGraphicFramePr>
        <p:xfrm>
          <a:off x="900113" y="2035175"/>
          <a:ext cx="7704137" cy="1655763"/>
        </p:xfrm>
        <a:graphic>
          <a:graphicData uri="http://schemas.openxmlformats.org/drawingml/2006/table">
            <a:tbl>
              <a:tblPr>
                <a:tableStyleId>{5940675A-B579-460E-94D1-54222C63F5DA}</a:tableStyleId>
              </a:tblPr>
              <a:tblGrid>
                <a:gridCol w="7704137">
                  <a:extLst>
                    <a:ext uri="{9D8B030D-6E8A-4147-A177-3AD203B41FA5}">
                      <a16:colId xmlns:a16="http://schemas.microsoft.com/office/drawing/2014/main" val="20000"/>
                    </a:ext>
                  </a:extLst>
                </a:gridCol>
              </a:tblGrid>
              <a:tr h="871226">
                <a:tc>
                  <a:txBody>
                    <a:bodyPr/>
                    <a:lstStyle/>
                    <a:p>
                      <a:pPr algn="l" fontAlgn="b"/>
                      <a:r>
                        <a:rPr lang="tr-TR" sz="2000" u="none" strike="noStrike" dirty="0">
                          <a:effectLst/>
                        </a:rPr>
                        <a:t>Prensip olarak,</a:t>
                      </a:r>
                      <a:r>
                        <a:rPr lang="tr-TR" sz="2000" u="none" strike="noStrike" baseline="0" dirty="0">
                          <a:effectLst/>
                        </a:rPr>
                        <a:t> k</a:t>
                      </a:r>
                      <a:r>
                        <a:rPr lang="tr-TR" sz="2000" u="none" strike="noStrike" dirty="0">
                          <a:effectLst/>
                        </a:rPr>
                        <a:t>alıba temas eden merdaneler; maksimum iz kalınlığı = 4mm+merdane çapının %4’ü kadar.</a:t>
                      </a:r>
                      <a:endParaRPr lang="tr-TR" sz="2000" b="0" i="0" u="none" strike="noStrike" dirty="0">
                        <a:solidFill>
                          <a:srgbClr val="000000"/>
                        </a:solidFill>
                        <a:effectLst/>
                        <a:latin typeface="Calibri"/>
                      </a:endParaRPr>
                    </a:p>
                  </a:txBody>
                  <a:tcPr marL="7619" marR="7619" marT="7618" marB="0" anchor="b"/>
                </a:tc>
                <a:extLst>
                  <a:ext uri="{0D108BD9-81ED-4DB2-BD59-A6C34878D82A}">
                    <a16:rowId xmlns:a16="http://schemas.microsoft.com/office/drawing/2014/main" val="10000"/>
                  </a:ext>
                </a:extLst>
              </a:tr>
              <a:tr h="784537">
                <a:tc>
                  <a:txBody>
                    <a:bodyPr/>
                    <a:lstStyle/>
                    <a:p>
                      <a:pPr algn="l" fontAlgn="ctr"/>
                      <a:r>
                        <a:rPr lang="tr-TR" sz="2000" u="none" strike="noStrike" dirty="0">
                          <a:effectLst/>
                        </a:rPr>
                        <a:t>Transfer merdaneleri; Maksimum iz kalınlığı =3 mm + çapın %3’ü kadar.</a:t>
                      </a:r>
                      <a:endParaRPr lang="tr-TR" sz="2000" b="0" i="0" u="none" strike="noStrike" dirty="0">
                        <a:solidFill>
                          <a:srgbClr val="000000"/>
                        </a:solidFill>
                        <a:effectLst/>
                        <a:latin typeface="Calibri"/>
                      </a:endParaRPr>
                    </a:p>
                  </a:txBody>
                  <a:tcPr marL="7619" marR="7619" marT="7618" marB="0" anchor="ctr"/>
                </a:tc>
                <a:extLst>
                  <a:ext uri="{0D108BD9-81ED-4DB2-BD59-A6C34878D82A}">
                    <a16:rowId xmlns:a16="http://schemas.microsoft.com/office/drawing/2014/main" val="10001"/>
                  </a:ext>
                </a:extLst>
              </a:tr>
            </a:tbl>
          </a:graphicData>
        </a:graphic>
      </p:graphicFrame>
      <p:sp>
        <p:nvSpPr>
          <p:cNvPr id="57355" name="Dikdörtgen 1">
            <a:extLst>
              <a:ext uri="{FF2B5EF4-FFF2-40B4-BE49-F238E27FC236}">
                <a16:creationId xmlns:a16="http://schemas.microsoft.com/office/drawing/2014/main" id="{0672A1E1-33F1-4FE5-9DA2-8003508D22BD}"/>
              </a:ext>
            </a:extLst>
          </p:cNvPr>
          <p:cNvSpPr>
            <a:spLocks noChangeArrowheads="1"/>
          </p:cNvSpPr>
          <p:nvPr/>
        </p:nvSpPr>
        <p:spPr bwMode="auto">
          <a:xfrm>
            <a:off x="827088" y="3860800"/>
            <a:ext cx="77041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altLang="tr-TR"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Merdanelerin yetersiz ayarlanmaları ve deformasyonlarına bağlı olarak baskı hazırlık sürelerinin uzaması, artan fire miktarı ve kalitesizlik ile asıl maliyet kalemlerinde (kâğıt, mürekkep, enerji, işgücü, zaman) oluşan hesaplanmayan yüksek maddi kayıplar basımevlerinin birbirleriyle veya diğer ülkelerdeki rakipleriyle rekabet etme gücünü düşürmektedir.</a:t>
            </a:r>
          </a:p>
        </p:txBody>
      </p:sp>
    </p:spTree>
    <p:extLst>
      <p:ext uri="{BB962C8B-B14F-4D97-AF65-F5344CB8AC3E}">
        <p14:creationId xmlns:p14="http://schemas.microsoft.com/office/powerpoint/2010/main" val="35359143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57ED28A2-4FF6-4DA5-A8E6-C1C229398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484313"/>
            <a:ext cx="78359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78075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Başlık 1">
            <a:extLst>
              <a:ext uri="{FF2B5EF4-FFF2-40B4-BE49-F238E27FC236}">
                <a16:creationId xmlns:a16="http://schemas.microsoft.com/office/drawing/2014/main" id="{F8F00840-3075-4F43-B68C-3D3EE0FD7B48}"/>
              </a:ext>
            </a:extLst>
          </p:cNvPr>
          <p:cNvSpPr>
            <a:spLocks noGrp="1"/>
          </p:cNvSpPr>
          <p:nvPr>
            <p:ph type="title"/>
          </p:nvPr>
        </p:nvSpPr>
        <p:spPr bwMode="auto">
          <a:xfrm>
            <a:off x="457200" y="4857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tr-TR" altLang="tr-TR"/>
              <a:t>Merdane Bakımı</a:t>
            </a:r>
          </a:p>
        </p:txBody>
      </p:sp>
      <p:graphicFrame>
        <p:nvGraphicFramePr>
          <p:cNvPr id="74755" name="Nesne 3">
            <a:extLst>
              <a:ext uri="{FF2B5EF4-FFF2-40B4-BE49-F238E27FC236}">
                <a16:creationId xmlns:a16="http://schemas.microsoft.com/office/drawing/2014/main" id="{8F3B94F4-8721-4169-8F06-C8D689E33FDE}"/>
              </a:ext>
            </a:extLst>
          </p:cNvPr>
          <p:cNvGraphicFramePr>
            <a:graphicFrameLocks noChangeAspect="1"/>
          </p:cNvGraphicFramePr>
          <p:nvPr/>
        </p:nvGraphicFramePr>
        <p:xfrm>
          <a:off x="250825" y="1341438"/>
          <a:ext cx="8424863" cy="4824412"/>
        </p:xfrm>
        <a:graphic>
          <a:graphicData uri="http://schemas.openxmlformats.org/presentationml/2006/ole">
            <mc:AlternateContent xmlns:mc="http://schemas.openxmlformats.org/markup-compatibility/2006">
              <mc:Choice xmlns:v="urn:schemas-microsoft-com:vml" Requires="v">
                <p:oleObj spid="_x0000_s7170" name="Acrobat Document" r:id="rId3" imgW="4533723" imgH="6415694" progId="AcroExch.Document.DC">
                  <p:embed/>
                </p:oleObj>
              </mc:Choice>
              <mc:Fallback>
                <p:oleObj name="Acrobat Document" r:id="rId3" imgW="4533723" imgH="6415694" progId="AcroExch.Document.DC">
                  <p:embed/>
                  <p:pic>
                    <p:nvPicPr>
                      <p:cNvPr id="74755" name="Nesne 3">
                        <a:extLst>
                          <a:ext uri="{FF2B5EF4-FFF2-40B4-BE49-F238E27FC236}">
                            <a16:creationId xmlns:a16="http://schemas.microsoft.com/office/drawing/2014/main" id="{8F3B94F4-8721-4169-8F06-C8D689E33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341438"/>
                        <a:ext cx="842486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299913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İçerik Yer Tutucusu 2">
            <a:extLst>
              <a:ext uri="{FF2B5EF4-FFF2-40B4-BE49-F238E27FC236}">
                <a16:creationId xmlns:a16="http://schemas.microsoft.com/office/drawing/2014/main" id="{5BD99BE7-B0D4-4E82-8F14-16E710747602}"/>
              </a:ext>
            </a:extLst>
          </p:cNvPr>
          <p:cNvSpPr>
            <a:spLocks noGrp="1"/>
          </p:cNvSpPr>
          <p:nvPr>
            <p:ph idx="1"/>
          </p:nvPr>
        </p:nvSpPr>
        <p:spPr bwMode="auto">
          <a:xfrm>
            <a:off x="519113" y="2359025"/>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tr-TR" altLang="tr-TR"/>
              <a:t>Ofset Baskı Merdanelerinde Karşılaşılabilecek Sorunlar.</a:t>
            </a:r>
          </a:p>
        </p:txBody>
      </p:sp>
    </p:spTree>
    <p:extLst>
      <p:ext uri="{BB962C8B-B14F-4D97-AF65-F5344CB8AC3E}">
        <p14:creationId xmlns:p14="http://schemas.microsoft.com/office/powerpoint/2010/main" val="117803187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17562-6E76-4684-BFDD-F7340A6EFE34}"/>
              </a:ext>
            </a:extLst>
          </p:cNvPr>
          <p:cNvSpPr>
            <a:spLocks noGrp="1"/>
          </p:cNvSpPr>
          <p:nvPr>
            <p:ph type="ctrTitle"/>
          </p:nvPr>
        </p:nvSpPr>
        <p:spPr>
          <a:xfrm>
            <a:off x="6300788" y="1568450"/>
            <a:ext cx="2781300" cy="1470025"/>
          </a:xfrm>
        </p:spPr>
        <p:txBody>
          <a:bodyPr>
            <a:normAutofit/>
          </a:bodyPr>
          <a:lstStyle/>
          <a:p>
            <a:pPr algn="l">
              <a:defRPr/>
            </a:pPr>
            <a:r>
              <a:rPr lang="de-DE" sz="1600" b="1" u="sng" dirty="0">
                <a:solidFill>
                  <a:schemeClr val="accent2">
                    <a:lumMod val="75000"/>
                  </a:schemeClr>
                </a:solidFill>
                <a:latin typeface="+mn-lt"/>
              </a:rPr>
              <a:t>Mechanische Beschädigung:</a:t>
            </a:r>
            <a:br>
              <a:rPr lang="de-DE" sz="2800" dirty="0">
                <a:latin typeface="+mn-lt"/>
              </a:rPr>
            </a:br>
            <a:r>
              <a:rPr lang="de-DE" sz="1600" dirty="0">
                <a:latin typeface="+mn-lt"/>
              </a:rPr>
              <a:t>durch fehlerhaft </a:t>
            </a:r>
            <a:br>
              <a:rPr lang="de-DE" sz="1600" dirty="0">
                <a:latin typeface="+mn-lt"/>
              </a:rPr>
            </a:br>
            <a:r>
              <a:rPr lang="de-DE" sz="1600" dirty="0">
                <a:latin typeface="+mn-lt"/>
              </a:rPr>
              <a:t>eingespannte Druckplatte</a:t>
            </a:r>
          </a:p>
        </p:txBody>
      </p:sp>
      <p:sp>
        <p:nvSpPr>
          <p:cNvPr id="4" name="Titel 1">
            <a:extLst>
              <a:ext uri="{FF2B5EF4-FFF2-40B4-BE49-F238E27FC236}">
                <a16:creationId xmlns:a16="http://schemas.microsoft.com/office/drawing/2014/main" id="{4A6DFF34-EDFE-442F-B4E6-A7879A8F28F7}"/>
              </a:ext>
            </a:extLst>
          </p:cNvPr>
          <p:cNvSpPr txBox="1">
            <a:spLocks/>
          </p:cNvSpPr>
          <p:nvPr/>
        </p:nvSpPr>
        <p:spPr>
          <a:xfrm>
            <a:off x="6300788" y="33274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latin typeface="+mn-lt"/>
              </a:rPr>
              <a:t>Mechanical</a:t>
            </a:r>
            <a:r>
              <a:rPr lang="de-DE" sz="1600" b="1" u="sng" dirty="0">
                <a:solidFill>
                  <a:schemeClr val="accent2">
                    <a:lumMod val="75000"/>
                  </a:schemeClr>
                </a:solidFill>
                <a:latin typeface="+mn-lt"/>
              </a:rPr>
              <a:t> </a:t>
            </a:r>
            <a:r>
              <a:rPr lang="de-DE" sz="1600" b="1" u="sng" dirty="0" err="1">
                <a:solidFill>
                  <a:schemeClr val="accent2">
                    <a:lumMod val="75000"/>
                  </a:schemeClr>
                </a:solidFill>
                <a:latin typeface="+mn-lt"/>
              </a:rPr>
              <a:t>damage</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Printing</a:t>
            </a:r>
            <a:r>
              <a:rPr lang="de-DE" sz="1600" dirty="0">
                <a:latin typeface="+mn-lt"/>
              </a:rPr>
              <a:t> </a:t>
            </a:r>
            <a:r>
              <a:rPr lang="de-DE" sz="1600" dirty="0" err="1">
                <a:latin typeface="+mn-lt"/>
              </a:rPr>
              <a:t>plate</a:t>
            </a:r>
            <a:r>
              <a:rPr lang="de-DE" sz="1600" dirty="0">
                <a:latin typeface="+mn-lt"/>
              </a:rPr>
              <a:t> not </a:t>
            </a:r>
            <a:r>
              <a:rPr lang="de-DE" sz="1600" dirty="0" err="1">
                <a:latin typeface="+mn-lt"/>
              </a:rPr>
              <a:t>fixed</a:t>
            </a:r>
            <a:r>
              <a:rPr lang="de-DE" sz="1600" dirty="0">
                <a:latin typeface="+mn-lt"/>
              </a:rPr>
              <a:t> </a:t>
            </a:r>
            <a:r>
              <a:rPr lang="de-DE" sz="1600" dirty="0" err="1">
                <a:latin typeface="+mn-lt"/>
              </a:rPr>
              <a:t>properly</a:t>
            </a:r>
            <a:endParaRPr lang="de-DE" sz="1600" dirty="0">
              <a:latin typeface="+mn-lt"/>
            </a:endParaRPr>
          </a:p>
        </p:txBody>
      </p:sp>
      <p:pic>
        <p:nvPicPr>
          <p:cNvPr id="77828" name="Picture 2">
            <a:extLst>
              <a:ext uri="{FF2B5EF4-FFF2-40B4-BE49-F238E27FC236}">
                <a16:creationId xmlns:a16="http://schemas.microsoft.com/office/drawing/2014/main" id="{E944C763-75B2-4340-8890-55855B05C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82738"/>
            <a:ext cx="5969000" cy="451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1657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62FDB-22FB-48C4-8678-C620F90115F0}"/>
              </a:ext>
            </a:extLst>
          </p:cNvPr>
          <p:cNvSpPr>
            <a:spLocks noGrp="1"/>
          </p:cNvSpPr>
          <p:nvPr>
            <p:ph type="ctrTitle"/>
          </p:nvPr>
        </p:nvSpPr>
        <p:spPr>
          <a:xfrm>
            <a:off x="6300788" y="1125538"/>
            <a:ext cx="2781300" cy="1470025"/>
          </a:xfrm>
        </p:spPr>
        <p:txBody>
          <a:bodyPr>
            <a:normAutofit/>
          </a:bodyPr>
          <a:lstStyle/>
          <a:p>
            <a:pPr algn="l">
              <a:defRPr/>
            </a:pPr>
            <a:r>
              <a:rPr lang="de-DE" sz="1600" b="1" u="sng" dirty="0">
                <a:solidFill>
                  <a:schemeClr val="accent2">
                    <a:lumMod val="75000"/>
                  </a:schemeClr>
                </a:solidFill>
                <a:latin typeface="+mn-lt"/>
              </a:rPr>
              <a:t>Mechanische Beschädigung:</a:t>
            </a:r>
            <a:br>
              <a:rPr lang="de-DE" sz="2800" dirty="0">
                <a:latin typeface="+mn-lt"/>
              </a:rPr>
            </a:br>
            <a:r>
              <a:rPr lang="de-DE" sz="1600" dirty="0">
                <a:latin typeface="+mn-lt"/>
              </a:rPr>
              <a:t>durch fehlerhaft </a:t>
            </a:r>
            <a:br>
              <a:rPr lang="de-DE" sz="1600" dirty="0">
                <a:latin typeface="+mn-lt"/>
              </a:rPr>
            </a:br>
            <a:r>
              <a:rPr lang="de-DE" sz="1600" dirty="0">
                <a:latin typeface="+mn-lt"/>
              </a:rPr>
              <a:t>eingespannte Druckplatte</a:t>
            </a:r>
          </a:p>
        </p:txBody>
      </p:sp>
      <p:sp>
        <p:nvSpPr>
          <p:cNvPr id="4" name="Titel 1">
            <a:extLst>
              <a:ext uri="{FF2B5EF4-FFF2-40B4-BE49-F238E27FC236}">
                <a16:creationId xmlns:a16="http://schemas.microsoft.com/office/drawing/2014/main" id="{68D14EB8-94A0-4004-B0F0-4BCA041FFB4C}"/>
              </a:ext>
            </a:extLst>
          </p:cNvPr>
          <p:cNvSpPr txBox="1">
            <a:spLocks/>
          </p:cNvSpPr>
          <p:nvPr/>
        </p:nvSpPr>
        <p:spPr>
          <a:xfrm>
            <a:off x="6300788" y="28829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ea typeface="+mn-ea"/>
                <a:cs typeface="+mn-cs"/>
              </a:rPr>
              <a:t>Mechanical</a:t>
            </a:r>
            <a:r>
              <a:rPr lang="de-DE" sz="1600" b="1" u="sng" dirty="0">
                <a:solidFill>
                  <a:schemeClr val="accent2">
                    <a:lumMod val="75000"/>
                  </a:schemeClr>
                </a:solidFill>
                <a:ea typeface="+mn-ea"/>
                <a:cs typeface="+mn-cs"/>
              </a:rPr>
              <a:t> </a:t>
            </a:r>
            <a:r>
              <a:rPr lang="de-DE" sz="1600" b="1" u="sng" dirty="0" err="1">
                <a:solidFill>
                  <a:schemeClr val="accent2">
                    <a:lumMod val="75000"/>
                  </a:schemeClr>
                </a:solidFill>
                <a:ea typeface="+mn-ea"/>
                <a:cs typeface="+mn-cs"/>
              </a:rPr>
              <a:t>damage</a:t>
            </a:r>
            <a:r>
              <a:rPr lang="de-DE" sz="1600" b="1" u="sng" dirty="0">
                <a:solidFill>
                  <a:schemeClr val="accent2">
                    <a:lumMod val="75000"/>
                  </a:schemeClr>
                </a:solidFill>
                <a:ea typeface="+mn-ea"/>
                <a:cs typeface="+mn-cs"/>
              </a:rPr>
              <a:t>:</a:t>
            </a:r>
            <a:br>
              <a:rPr lang="de-DE" sz="1600" b="1" u="sng" dirty="0">
                <a:latin typeface="+mn-lt"/>
              </a:rPr>
            </a:br>
            <a:r>
              <a:rPr lang="de-DE" sz="1600" dirty="0" err="1"/>
              <a:t>Printing</a:t>
            </a:r>
            <a:r>
              <a:rPr lang="de-DE" sz="1600" dirty="0"/>
              <a:t> </a:t>
            </a:r>
            <a:r>
              <a:rPr lang="de-DE" sz="1600" dirty="0" err="1"/>
              <a:t>plate</a:t>
            </a:r>
            <a:r>
              <a:rPr lang="de-DE" sz="1600" dirty="0"/>
              <a:t> not </a:t>
            </a:r>
            <a:r>
              <a:rPr lang="de-DE" sz="1600" dirty="0" err="1"/>
              <a:t>fixed</a:t>
            </a:r>
            <a:r>
              <a:rPr lang="de-DE" sz="1600" dirty="0"/>
              <a:t> </a:t>
            </a:r>
            <a:r>
              <a:rPr lang="de-DE" sz="1600" dirty="0" err="1"/>
              <a:t>properly</a:t>
            </a:r>
            <a:endParaRPr lang="de-DE" sz="1600" dirty="0"/>
          </a:p>
        </p:txBody>
      </p:sp>
      <p:pic>
        <p:nvPicPr>
          <p:cNvPr id="78852" name="Picture 2">
            <a:extLst>
              <a:ext uri="{FF2B5EF4-FFF2-40B4-BE49-F238E27FC236}">
                <a16:creationId xmlns:a16="http://schemas.microsoft.com/office/drawing/2014/main" id="{C274A6E4-C7F9-4F38-8C31-74E0B9A8F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25538"/>
            <a:ext cx="4110037"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3">
            <a:extLst>
              <a:ext uri="{FF2B5EF4-FFF2-40B4-BE49-F238E27FC236}">
                <a16:creationId xmlns:a16="http://schemas.microsoft.com/office/drawing/2014/main" id="{94E579F8-EC57-4AD7-B58C-B61FF2B5B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3581400"/>
            <a:ext cx="4108450"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47952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FB68D-4C51-4EF1-8A06-E92B3CBA653A}"/>
              </a:ext>
            </a:extLst>
          </p:cNvPr>
          <p:cNvSpPr>
            <a:spLocks noGrp="1"/>
          </p:cNvSpPr>
          <p:nvPr>
            <p:ph type="ctrTitle"/>
          </p:nvPr>
        </p:nvSpPr>
        <p:spPr>
          <a:xfrm>
            <a:off x="6038850" y="1238250"/>
            <a:ext cx="2997200" cy="1470025"/>
          </a:xfrm>
        </p:spPr>
        <p:txBody>
          <a:bodyPr>
            <a:normAutofit/>
          </a:bodyPr>
          <a:lstStyle/>
          <a:p>
            <a:pPr algn="l">
              <a:defRPr/>
            </a:pPr>
            <a:r>
              <a:rPr lang="de-DE" sz="1600" b="1" u="sng" dirty="0">
                <a:solidFill>
                  <a:schemeClr val="accent2">
                    <a:lumMod val="75000"/>
                  </a:schemeClr>
                </a:solidFill>
                <a:latin typeface="+mn-lt"/>
              </a:rPr>
              <a:t>Mechanische Beschädigung:</a:t>
            </a:r>
            <a:br>
              <a:rPr lang="de-DE" sz="2800" dirty="0">
                <a:latin typeface="+mn-lt"/>
              </a:rPr>
            </a:br>
            <a:r>
              <a:rPr lang="de-DE" sz="1600" dirty="0">
                <a:latin typeface="+mn-lt"/>
              </a:rPr>
              <a:t>durch bspw. Aufschlag- oder Transportbeschädigung</a:t>
            </a:r>
          </a:p>
        </p:txBody>
      </p:sp>
      <p:sp>
        <p:nvSpPr>
          <p:cNvPr id="4" name="Titel 1">
            <a:extLst>
              <a:ext uri="{FF2B5EF4-FFF2-40B4-BE49-F238E27FC236}">
                <a16:creationId xmlns:a16="http://schemas.microsoft.com/office/drawing/2014/main" id="{096DB0D7-A867-4569-BA70-889FFC87EF38}"/>
              </a:ext>
            </a:extLst>
          </p:cNvPr>
          <p:cNvSpPr txBox="1">
            <a:spLocks/>
          </p:cNvSpPr>
          <p:nvPr/>
        </p:nvSpPr>
        <p:spPr>
          <a:xfrm>
            <a:off x="6084888" y="2708275"/>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transport</a:t>
            </a:r>
            <a:r>
              <a:rPr lang="de-DE" sz="1600" dirty="0">
                <a:latin typeface="+mn-lt"/>
              </a:rPr>
              <a:t> / </a:t>
            </a:r>
            <a:r>
              <a:rPr lang="de-DE" sz="1600" dirty="0" err="1">
                <a:latin typeface="+mn-lt"/>
              </a:rPr>
              <a:t>handling</a:t>
            </a:r>
            <a:r>
              <a:rPr lang="de-DE" sz="1600" dirty="0">
                <a:latin typeface="+mn-lt"/>
              </a:rPr>
              <a:t> </a:t>
            </a:r>
            <a:r>
              <a:rPr lang="de-DE" sz="1600" dirty="0" err="1">
                <a:latin typeface="+mn-lt"/>
              </a:rPr>
              <a:t>damage</a:t>
            </a:r>
            <a:endParaRPr lang="de-DE" sz="1600" dirty="0">
              <a:latin typeface="+mn-lt"/>
            </a:endParaRPr>
          </a:p>
        </p:txBody>
      </p:sp>
      <p:pic>
        <p:nvPicPr>
          <p:cNvPr id="79876" name="Picture 2">
            <a:extLst>
              <a:ext uri="{FF2B5EF4-FFF2-40B4-BE49-F238E27FC236}">
                <a16:creationId xmlns:a16="http://schemas.microsoft.com/office/drawing/2014/main" id="{4C1F633D-FF44-4EE7-8E5D-C2D4C83F5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74750"/>
            <a:ext cx="4608512"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7" name="Picture 2">
            <a:extLst>
              <a:ext uri="{FF2B5EF4-FFF2-40B4-BE49-F238E27FC236}">
                <a16:creationId xmlns:a16="http://schemas.microsoft.com/office/drawing/2014/main" id="{06838365-9454-4D31-8191-033749C4D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500438"/>
            <a:ext cx="3998913"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8122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4B9271D6-DDC2-4C57-92F2-DF36542C2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049588"/>
            <a:ext cx="4822825"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7915645B-2683-45E8-8BF0-214C0C3AE599}"/>
              </a:ext>
            </a:extLst>
          </p:cNvPr>
          <p:cNvSpPr>
            <a:spLocks noGrp="1"/>
          </p:cNvSpPr>
          <p:nvPr>
            <p:ph type="ctrTitle"/>
          </p:nvPr>
        </p:nvSpPr>
        <p:spPr>
          <a:xfrm>
            <a:off x="6300788" y="1136650"/>
            <a:ext cx="2781300" cy="1470025"/>
          </a:xfrm>
        </p:spPr>
        <p:txBody>
          <a:bodyPr>
            <a:normAutofit fontScale="90000"/>
          </a:bodyPr>
          <a:lstStyle/>
          <a:p>
            <a:pPr algn="l">
              <a:defRPr/>
            </a:pPr>
            <a:r>
              <a:rPr lang="de-DE" sz="1600" b="1" u="sng" dirty="0">
                <a:solidFill>
                  <a:schemeClr val="accent2">
                    <a:lumMod val="75000"/>
                  </a:schemeClr>
                </a:solidFill>
                <a:latin typeface="+mn-lt"/>
              </a:rPr>
              <a:t>Mechanische Beschädigung:</a:t>
            </a:r>
            <a:br>
              <a:rPr lang="de-DE" sz="2800" dirty="0">
                <a:latin typeface="+mn-lt"/>
              </a:rPr>
            </a:br>
            <a:r>
              <a:rPr lang="de-DE" sz="1600" dirty="0">
                <a:latin typeface="+mn-lt"/>
              </a:rPr>
              <a:t>durch bspw. falsch eingespannte  Druckplatte oder eingetrocknete Farbpartikel</a:t>
            </a:r>
          </a:p>
        </p:txBody>
      </p:sp>
      <p:sp>
        <p:nvSpPr>
          <p:cNvPr id="4" name="Titel 1">
            <a:extLst>
              <a:ext uri="{FF2B5EF4-FFF2-40B4-BE49-F238E27FC236}">
                <a16:creationId xmlns:a16="http://schemas.microsoft.com/office/drawing/2014/main" id="{28B675CA-37CA-4A89-BC82-4FD19B352D87}"/>
              </a:ext>
            </a:extLst>
          </p:cNvPr>
          <p:cNvSpPr txBox="1">
            <a:spLocks/>
          </p:cNvSpPr>
          <p:nvPr/>
        </p:nvSpPr>
        <p:spPr>
          <a:xfrm>
            <a:off x="6300788" y="28956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damage</a:t>
            </a:r>
            <a:r>
              <a:rPr lang="de-DE" sz="1600" dirty="0">
                <a:latin typeface="+mn-lt"/>
              </a:rPr>
              <a:t> </a:t>
            </a:r>
            <a:r>
              <a:rPr lang="de-DE" sz="1600" dirty="0" err="1">
                <a:latin typeface="+mn-lt"/>
              </a:rPr>
              <a:t>by</a:t>
            </a:r>
            <a:r>
              <a:rPr lang="de-DE" sz="1600" dirty="0">
                <a:latin typeface="+mn-lt"/>
              </a:rPr>
              <a:t> </a:t>
            </a:r>
            <a:r>
              <a:rPr lang="de-DE" sz="1600" dirty="0" err="1">
                <a:latin typeface="+mn-lt"/>
              </a:rPr>
              <a:t>printing</a:t>
            </a:r>
            <a:r>
              <a:rPr lang="de-DE" sz="1600" dirty="0">
                <a:latin typeface="+mn-lt"/>
              </a:rPr>
              <a:t> </a:t>
            </a:r>
            <a:r>
              <a:rPr lang="de-DE" sz="1600" dirty="0" err="1">
                <a:latin typeface="+mn-lt"/>
              </a:rPr>
              <a:t>plate</a:t>
            </a:r>
            <a:r>
              <a:rPr lang="de-DE" sz="1600" dirty="0">
                <a:latin typeface="+mn-lt"/>
              </a:rPr>
              <a:t> </a:t>
            </a:r>
            <a:r>
              <a:rPr lang="de-DE" sz="1600" dirty="0" err="1">
                <a:latin typeface="+mn-lt"/>
              </a:rPr>
              <a:t>or</a:t>
            </a:r>
            <a:r>
              <a:rPr lang="de-DE" sz="1600" dirty="0">
                <a:latin typeface="+mn-lt"/>
              </a:rPr>
              <a:t> </a:t>
            </a:r>
            <a:r>
              <a:rPr lang="de-DE" sz="1600" dirty="0" err="1">
                <a:latin typeface="+mn-lt"/>
              </a:rPr>
              <a:t>dried</a:t>
            </a:r>
            <a:r>
              <a:rPr lang="de-DE" sz="1600" dirty="0">
                <a:latin typeface="+mn-lt"/>
              </a:rPr>
              <a:t> </a:t>
            </a:r>
            <a:r>
              <a:rPr lang="de-DE" sz="1600" dirty="0" err="1">
                <a:latin typeface="+mn-lt"/>
              </a:rPr>
              <a:t>ink</a:t>
            </a:r>
            <a:r>
              <a:rPr lang="de-DE" sz="1600" dirty="0">
                <a:latin typeface="+mn-lt"/>
              </a:rPr>
              <a:t> </a:t>
            </a:r>
            <a:r>
              <a:rPr lang="de-DE" sz="1600" dirty="0" err="1">
                <a:latin typeface="+mn-lt"/>
              </a:rPr>
              <a:t>particles</a:t>
            </a:r>
            <a:endParaRPr lang="de-DE" sz="1600" dirty="0">
              <a:latin typeface="+mn-lt"/>
            </a:endParaRPr>
          </a:p>
        </p:txBody>
      </p:sp>
      <p:pic>
        <p:nvPicPr>
          <p:cNvPr id="80901" name="Picture 2">
            <a:extLst>
              <a:ext uri="{FF2B5EF4-FFF2-40B4-BE49-F238E27FC236}">
                <a16:creationId xmlns:a16="http://schemas.microsoft.com/office/drawing/2014/main" id="{0CEA7B4D-985D-4AA4-8FC6-23E16E428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6975"/>
            <a:ext cx="3556000"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3">
            <a:extLst>
              <a:ext uri="{FF2B5EF4-FFF2-40B4-BE49-F238E27FC236}">
                <a16:creationId xmlns:a16="http://schemas.microsoft.com/office/drawing/2014/main" id="{53FB1897-D3B0-44AE-89AA-E5653DEE8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25" y="1957388"/>
            <a:ext cx="3852863"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161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 y="0"/>
            <a:ext cx="9141412" cy="69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359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8FFD0-32C8-41D1-A4A8-53A1C1A0AD66}"/>
              </a:ext>
            </a:extLst>
          </p:cNvPr>
          <p:cNvSpPr>
            <a:spLocks noGrp="1"/>
          </p:cNvSpPr>
          <p:nvPr>
            <p:ph type="ctrTitle"/>
          </p:nvPr>
        </p:nvSpPr>
        <p:spPr>
          <a:xfrm>
            <a:off x="6300788" y="1352550"/>
            <a:ext cx="2781300" cy="1470025"/>
          </a:xfrm>
        </p:spPr>
        <p:txBody>
          <a:bodyPr>
            <a:normAutofit/>
          </a:bodyPr>
          <a:lstStyle/>
          <a:p>
            <a:pPr algn="l">
              <a:defRPr/>
            </a:pPr>
            <a:r>
              <a:rPr lang="de-DE" sz="1600" b="1" u="sng" dirty="0">
                <a:solidFill>
                  <a:schemeClr val="accent2">
                    <a:lumMod val="75000"/>
                  </a:schemeClr>
                </a:solidFill>
                <a:latin typeface="+mn-lt"/>
              </a:rPr>
              <a:t>Mechanische Beschädigung:</a:t>
            </a:r>
            <a:br>
              <a:rPr lang="de-DE" sz="2800" dirty="0">
                <a:latin typeface="+mn-lt"/>
              </a:rPr>
            </a:br>
            <a:r>
              <a:rPr lang="de-DE" sz="1600" dirty="0">
                <a:latin typeface="+mn-lt"/>
              </a:rPr>
              <a:t>durch bspw. Einschnitt</a:t>
            </a:r>
          </a:p>
        </p:txBody>
      </p:sp>
      <p:sp>
        <p:nvSpPr>
          <p:cNvPr id="4" name="Titel 1">
            <a:extLst>
              <a:ext uri="{FF2B5EF4-FFF2-40B4-BE49-F238E27FC236}">
                <a16:creationId xmlns:a16="http://schemas.microsoft.com/office/drawing/2014/main" id="{CBC96D08-F9D2-4BEB-BFCE-1BF9C67A1CCB}"/>
              </a:ext>
            </a:extLst>
          </p:cNvPr>
          <p:cNvSpPr txBox="1">
            <a:spLocks/>
          </p:cNvSpPr>
          <p:nvPr/>
        </p:nvSpPr>
        <p:spPr>
          <a:xfrm>
            <a:off x="6300788" y="31115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handling</a:t>
            </a:r>
            <a:r>
              <a:rPr lang="de-DE" sz="1600" dirty="0">
                <a:latin typeface="+mn-lt"/>
              </a:rPr>
              <a:t> </a:t>
            </a:r>
            <a:r>
              <a:rPr lang="de-DE" sz="1600" dirty="0" err="1">
                <a:latin typeface="+mn-lt"/>
              </a:rPr>
              <a:t>damage</a:t>
            </a:r>
            <a:r>
              <a:rPr lang="de-DE" sz="1600" dirty="0">
                <a:latin typeface="+mn-lt"/>
              </a:rPr>
              <a:t>, e.g. </a:t>
            </a:r>
            <a:r>
              <a:rPr lang="de-DE" sz="1600" dirty="0" err="1">
                <a:latin typeface="+mn-lt"/>
              </a:rPr>
              <a:t>cut</a:t>
            </a:r>
            <a:endParaRPr lang="de-DE" sz="1600" dirty="0">
              <a:latin typeface="+mn-lt"/>
            </a:endParaRPr>
          </a:p>
        </p:txBody>
      </p:sp>
      <p:pic>
        <p:nvPicPr>
          <p:cNvPr id="81924" name="Picture 2">
            <a:extLst>
              <a:ext uri="{FF2B5EF4-FFF2-40B4-BE49-F238E27FC236}">
                <a16:creationId xmlns:a16="http://schemas.microsoft.com/office/drawing/2014/main" id="{45CB2CED-90EE-4301-A086-5AB91AF74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38275"/>
            <a:ext cx="5976938"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0228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07F1B22-B88E-4E6E-947D-06F07BF3FE18}"/>
              </a:ext>
            </a:extLst>
          </p:cNvPr>
          <p:cNvSpPr txBox="1">
            <a:spLocks/>
          </p:cNvSpPr>
          <p:nvPr/>
        </p:nvSpPr>
        <p:spPr>
          <a:xfrm>
            <a:off x="6300788" y="1065213"/>
            <a:ext cx="2781300" cy="1470025"/>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de-DE" sz="1600" b="1" u="sng" kern="0">
                <a:solidFill>
                  <a:schemeClr val="accent2">
                    <a:lumMod val="75000"/>
                  </a:schemeClr>
                </a:solidFill>
                <a:latin typeface="+mn-lt"/>
              </a:rPr>
              <a:t>Mechanische Beschädigung:</a:t>
            </a:r>
            <a:br>
              <a:rPr lang="de-DE" sz="2800" kern="0">
                <a:latin typeface="+mn-lt"/>
              </a:rPr>
            </a:br>
            <a:r>
              <a:rPr lang="de-DE" sz="1600" kern="0">
                <a:latin typeface="+mn-lt"/>
              </a:rPr>
              <a:t>- Trockenlauf</a:t>
            </a:r>
            <a:br>
              <a:rPr lang="de-DE" sz="1600" kern="0">
                <a:latin typeface="+mn-lt"/>
              </a:rPr>
            </a:br>
            <a:r>
              <a:rPr lang="de-DE" sz="1600" kern="0">
                <a:latin typeface="+mn-lt"/>
              </a:rPr>
              <a:t>- Überpressung</a:t>
            </a:r>
            <a:endParaRPr lang="de-DE" sz="1600" kern="0" dirty="0">
              <a:latin typeface="+mn-lt"/>
            </a:endParaRPr>
          </a:p>
        </p:txBody>
      </p:sp>
      <p:sp>
        <p:nvSpPr>
          <p:cNvPr id="5" name="Titel 1">
            <a:extLst>
              <a:ext uri="{FF2B5EF4-FFF2-40B4-BE49-F238E27FC236}">
                <a16:creationId xmlns:a16="http://schemas.microsoft.com/office/drawing/2014/main" id="{84F38F1B-7820-4E4D-9702-182D4AAD41C5}"/>
              </a:ext>
            </a:extLst>
          </p:cNvPr>
          <p:cNvSpPr txBox="1">
            <a:spLocks/>
          </p:cNvSpPr>
          <p:nvPr/>
        </p:nvSpPr>
        <p:spPr>
          <a:xfrm>
            <a:off x="6300788" y="2822575"/>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a:latin typeface="+mn-lt"/>
              </a:rPr>
              <a:t>e.g. dry </a:t>
            </a:r>
            <a:r>
              <a:rPr lang="de-DE" sz="1600" dirty="0" err="1">
                <a:latin typeface="+mn-lt"/>
              </a:rPr>
              <a:t>running</a:t>
            </a:r>
            <a:endParaRPr lang="de-DE" sz="1600" dirty="0">
              <a:latin typeface="+mn-lt"/>
            </a:endParaRPr>
          </a:p>
          <a:p>
            <a:pPr algn="l">
              <a:defRPr/>
            </a:pPr>
            <a:r>
              <a:rPr lang="de-DE" sz="1600" dirty="0">
                <a:latin typeface="+mn-lt"/>
              </a:rPr>
              <a:t>e.g. </a:t>
            </a:r>
            <a:r>
              <a:rPr lang="de-DE" sz="1600" dirty="0" err="1">
                <a:latin typeface="+mn-lt"/>
              </a:rPr>
              <a:t>nip</a:t>
            </a:r>
            <a:r>
              <a:rPr lang="de-DE" sz="1600" dirty="0">
                <a:latin typeface="+mn-lt"/>
              </a:rPr>
              <a:t> </a:t>
            </a:r>
            <a:r>
              <a:rPr lang="de-DE" sz="1600" dirty="0" err="1">
                <a:latin typeface="+mn-lt"/>
              </a:rPr>
              <a:t>setting</a:t>
            </a:r>
            <a:r>
              <a:rPr lang="de-DE" sz="1600" dirty="0">
                <a:latin typeface="+mn-lt"/>
              </a:rPr>
              <a:t> </a:t>
            </a:r>
            <a:r>
              <a:rPr lang="de-DE" sz="1600" dirty="0" err="1">
                <a:latin typeface="+mn-lt"/>
              </a:rPr>
              <a:t>too</a:t>
            </a:r>
            <a:r>
              <a:rPr lang="de-DE" sz="1600" dirty="0">
                <a:latin typeface="+mn-lt"/>
              </a:rPr>
              <a:t> high</a:t>
            </a:r>
          </a:p>
          <a:p>
            <a:pPr algn="l">
              <a:defRPr/>
            </a:pPr>
            <a:endParaRPr lang="de-DE" sz="1600" dirty="0">
              <a:latin typeface="+mn-lt"/>
            </a:endParaRPr>
          </a:p>
        </p:txBody>
      </p:sp>
      <p:pic>
        <p:nvPicPr>
          <p:cNvPr id="82948" name="Picture 2">
            <a:extLst>
              <a:ext uri="{FF2B5EF4-FFF2-40B4-BE49-F238E27FC236}">
                <a16:creationId xmlns:a16="http://schemas.microsoft.com/office/drawing/2014/main" id="{97A8F065-7D70-4B6C-9DD4-61B23BB2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74750"/>
            <a:ext cx="4330700" cy="32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9" name="Picture 3">
            <a:extLst>
              <a:ext uri="{FF2B5EF4-FFF2-40B4-BE49-F238E27FC236}">
                <a16:creationId xmlns:a16="http://schemas.microsoft.com/office/drawing/2014/main" id="{5F172852-FC67-40E4-A6BB-17AE0C912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262313"/>
            <a:ext cx="4608513"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24401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31093D1-7E6F-4C32-9664-0A3CBB3EF736}"/>
              </a:ext>
            </a:extLst>
          </p:cNvPr>
          <p:cNvSpPr txBox="1">
            <a:spLocks/>
          </p:cNvSpPr>
          <p:nvPr/>
        </p:nvSpPr>
        <p:spPr>
          <a:xfrm>
            <a:off x="6300788" y="1209675"/>
            <a:ext cx="2781300" cy="1470025"/>
          </a:xfrm>
          <a:prstGeom prst="rect">
            <a:avLst/>
          </a:prstGeom>
        </p:spPr>
        <p:txBody>
          <a:bodyPr>
            <a:normAutofit fontScale="9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de-DE" sz="1600" b="1" u="sng" kern="0">
                <a:solidFill>
                  <a:schemeClr val="accent2">
                    <a:lumMod val="75000"/>
                  </a:schemeClr>
                </a:solidFill>
                <a:latin typeface="+mn-lt"/>
              </a:rPr>
              <a:t>Mechanische / dynamische Beschädigung:</a:t>
            </a:r>
            <a:br>
              <a:rPr lang="de-DE" sz="2800" kern="0">
                <a:latin typeface="+mn-lt"/>
              </a:rPr>
            </a:br>
            <a:r>
              <a:rPr lang="de-DE" sz="1600" kern="0">
                <a:latin typeface="+mn-lt"/>
              </a:rPr>
              <a:t>durch absolutes Überpressen, ggf. nach vorhergehendem Schrumpfen des Walzenbezugs</a:t>
            </a:r>
            <a:endParaRPr lang="de-DE" sz="1600" kern="0" dirty="0">
              <a:latin typeface="+mn-lt"/>
            </a:endParaRPr>
          </a:p>
        </p:txBody>
      </p:sp>
      <p:sp>
        <p:nvSpPr>
          <p:cNvPr id="5" name="Titel 1">
            <a:extLst>
              <a:ext uri="{FF2B5EF4-FFF2-40B4-BE49-F238E27FC236}">
                <a16:creationId xmlns:a16="http://schemas.microsoft.com/office/drawing/2014/main" id="{F3788EEB-B37C-46E6-91AD-772E3C1802CA}"/>
              </a:ext>
            </a:extLst>
          </p:cNvPr>
          <p:cNvSpPr txBox="1">
            <a:spLocks/>
          </p:cNvSpPr>
          <p:nvPr/>
        </p:nvSpPr>
        <p:spPr>
          <a:xfrm>
            <a:off x="6300788" y="2967038"/>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 </a:t>
            </a:r>
            <a:r>
              <a:rPr lang="de-DE" sz="1600" b="1" u="sng" dirty="0" err="1">
                <a:solidFill>
                  <a:schemeClr val="accent2">
                    <a:lumMod val="75000"/>
                  </a:schemeClr>
                </a:solidFill>
              </a:rPr>
              <a:t>dynamic</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a:latin typeface="+mn-lt"/>
              </a:rPr>
              <a:t>e.g. </a:t>
            </a:r>
            <a:r>
              <a:rPr lang="de-DE" sz="1600" dirty="0" err="1">
                <a:latin typeface="+mn-lt"/>
              </a:rPr>
              <a:t>nip</a:t>
            </a:r>
            <a:r>
              <a:rPr lang="de-DE" sz="1600" dirty="0">
                <a:latin typeface="+mn-lt"/>
              </a:rPr>
              <a:t> </a:t>
            </a:r>
            <a:r>
              <a:rPr lang="de-DE" sz="1600" dirty="0" err="1">
                <a:latin typeface="+mn-lt"/>
              </a:rPr>
              <a:t>setting</a:t>
            </a:r>
            <a:r>
              <a:rPr lang="de-DE" sz="1600" dirty="0">
                <a:latin typeface="+mn-lt"/>
              </a:rPr>
              <a:t> </a:t>
            </a:r>
            <a:r>
              <a:rPr lang="de-DE" sz="1600" dirty="0" err="1">
                <a:latin typeface="+mn-lt"/>
              </a:rPr>
              <a:t>too</a:t>
            </a:r>
            <a:r>
              <a:rPr lang="de-DE" sz="1600" dirty="0">
                <a:latin typeface="+mn-lt"/>
              </a:rPr>
              <a:t> high</a:t>
            </a:r>
          </a:p>
          <a:p>
            <a:pPr algn="l">
              <a:defRPr/>
            </a:pPr>
            <a:r>
              <a:rPr lang="de-DE" sz="1600" dirty="0">
                <a:latin typeface="+mn-lt"/>
              </a:rPr>
              <a:t>e.g. </a:t>
            </a:r>
            <a:r>
              <a:rPr lang="de-DE" sz="1600" dirty="0" err="1">
                <a:latin typeface="+mn-lt"/>
              </a:rPr>
              <a:t>too</a:t>
            </a:r>
            <a:r>
              <a:rPr lang="de-DE" sz="1600" dirty="0">
                <a:latin typeface="+mn-lt"/>
              </a:rPr>
              <a:t> strong </a:t>
            </a:r>
            <a:r>
              <a:rPr lang="de-DE" sz="1600" dirty="0" err="1">
                <a:latin typeface="+mn-lt"/>
              </a:rPr>
              <a:t>setting</a:t>
            </a:r>
            <a:r>
              <a:rPr lang="de-DE" sz="1600" dirty="0">
                <a:latin typeface="+mn-lt"/>
              </a:rPr>
              <a:t> after </a:t>
            </a:r>
          </a:p>
          <a:p>
            <a:pPr algn="l">
              <a:defRPr/>
            </a:pPr>
            <a:r>
              <a:rPr lang="de-DE" sz="1600" dirty="0">
                <a:latin typeface="+mn-lt"/>
              </a:rPr>
              <a:t>        </a:t>
            </a:r>
            <a:r>
              <a:rPr lang="de-DE" sz="1600" dirty="0" err="1">
                <a:latin typeface="+mn-lt"/>
              </a:rPr>
              <a:t>roller</a:t>
            </a:r>
            <a:r>
              <a:rPr lang="de-DE" sz="1600" dirty="0">
                <a:latin typeface="+mn-lt"/>
              </a:rPr>
              <a:t> </a:t>
            </a:r>
            <a:r>
              <a:rPr lang="de-DE" sz="1600" dirty="0" err="1">
                <a:latin typeface="+mn-lt"/>
              </a:rPr>
              <a:t>shrinkage</a:t>
            </a:r>
            <a:endParaRPr lang="de-DE" sz="1600" dirty="0">
              <a:latin typeface="+mn-lt"/>
            </a:endParaRPr>
          </a:p>
          <a:p>
            <a:pPr algn="l">
              <a:defRPr/>
            </a:pPr>
            <a:endParaRPr lang="de-DE" sz="1600" dirty="0">
              <a:latin typeface="+mn-lt"/>
            </a:endParaRPr>
          </a:p>
        </p:txBody>
      </p:sp>
      <p:pic>
        <p:nvPicPr>
          <p:cNvPr id="83972" name="Picture 3">
            <a:extLst>
              <a:ext uri="{FF2B5EF4-FFF2-40B4-BE49-F238E27FC236}">
                <a16:creationId xmlns:a16="http://schemas.microsoft.com/office/drawing/2014/main" id="{9B4D0103-554A-4F1C-B27E-623FDDC1B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3998913"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2">
            <a:extLst>
              <a:ext uri="{FF2B5EF4-FFF2-40B4-BE49-F238E27FC236}">
                <a16:creationId xmlns:a16="http://schemas.microsoft.com/office/drawing/2014/main" id="{823430D5-76BB-4A36-908A-F042F6018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3644900"/>
            <a:ext cx="38719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35175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7AF70814-A922-48FF-B9F8-26F385E22B6D}"/>
              </a:ext>
            </a:extLst>
          </p:cNvPr>
          <p:cNvSpPr>
            <a:spLocks noGrp="1"/>
          </p:cNvSpPr>
          <p:nvPr>
            <p:ph type="ctrTitle"/>
          </p:nvPr>
        </p:nvSpPr>
        <p:spPr>
          <a:xfrm>
            <a:off x="6227763" y="1136650"/>
            <a:ext cx="2781300" cy="1470025"/>
          </a:xfrm>
        </p:spPr>
        <p:txBody>
          <a:bodyPr>
            <a:normAutofit fontScale="90000"/>
          </a:bodyPr>
          <a:lstStyle/>
          <a:p>
            <a:pPr algn="l">
              <a:defRPr/>
            </a:pPr>
            <a:r>
              <a:rPr lang="de-DE" sz="1600" b="1" u="sng" dirty="0">
                <a:solidFill>
                  <a:schemeClr val="accent2">
                    <a:lumMod val="75000"/>
                  </a:schemeClr>
                </a:solidFill>
                <a:latin typeface="+mn-lt"/>
              </a:rPr>
              <a:t>Mechanische / dynamische Beschädigung:</a:t>
            </a:r>
            <a:br>
              <a:rPr lang="de-DE" sz="2800" dirty="0">
                <a:latin typeface="+mn-lt"/>
              </a:rPr>
            </a:br>
            <a:r>
              <a:rPr lang="de-DE" sz="1600" dirty="0">
                <a:latin typeface="+mn-lt"/>
              </a:rPr>
              <a:t>durch absolutes Überpressen, ggf. nach vorhergehendem Schrumpfen des Walzenbezugs</a:t>
            </a:r>
          </a:p>
        </p:txBody>
      </p:sp>
      <p:sp>
        <p:nvSpPr>
          <p:cNvPr id="12" name="Titel 1">
            <a:extLst>
              <a:ext uri="{FF2B5EF4-FFF2-40B4-BE49-F238E27FC236}">
                <a16:creationId xmlns:a16="http://schemas.microsoft.com/office/drawing/2014/main" id="{FD4A0B49-9A60-4AC8-B633-413CE3C8E3F6}"/>
              </a:ext>
            </a:extLst>
          </p:cNvPr>
          <p:cNvSpPr txBox="1">
            <a:spLocks/>
          </p:cNvSpPr>
          <p:nvPr/>
        </p:nvSpPr>
        <p:spPr>
          <a:xfrm>
            <a:off x="6227763" y="28956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Mechanical</a:t>
            </a:r>
            <a:r>
              <a:rPr lang="de-DE" sz="1600" b="1" u="sng" dirty="0">
                <a:solidFill>
                  <a:schemeClr val="accent2">
                    <a:lumMod val="75000"/>
                  </a:schemeClr>
                </a:solidFill>
              </a:rPr>
              <a:t> / </a:t>
            </a:r>
            <a:r>
              <a:rPr lang="de-DE" sz="1600" b="1" u="sng" dirty="0" err="1">
                <a:solidFill>
                  <a:schemeClr val="accent2">
                    <a:lumMod val="75000"/>
                  </a:schemeClr>
                </a:solidFill>
              </a:rPr>
              <a:t>dynamic</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latin typeface="+mn-lt"/>
              </a:rPr>
              <a:t>:</a:t>
            </a:r>
            <a:br>
              <a:rPr lang="de-DE" sz="1600" b="1" u="sng" dirty="0">
                <a:latin typeface="+mn-lt"/>
              </a:rPr>
            </a:br>
            <a:r>
              <a:rPr lang="de-DE" sz="1600" dirty="0">
                <a:latin typeface="+mn-lt"/>
              </a:rPr>
              <a:t>e.g. </a:t>
            </a:r>
            <a:r>
              <a:rPr lang="de-DE" sz="1600" dirty="0" err="1">
                <a:latin typeface="+mn-lt"/>
              </a:rPr>
              <a:t>nip</a:t>
            </a:r>
            <a:r>
              <a:rPr lang="de-DE" sz="1600" dirty="0">
                <a:latin typeface="+mn-lt"/>
              </a:rPr>
              <a:t> </a:t>
            </a:r>
            <a:r>
              <a:rPr lang="de-DE" sz="1600" dirty="0" err="1">
                <a:latin typeface="+mn-lt"/>
              </a:rPr>
              <a:t>setting</a:t>
            </a:r>
            <a:r>
              <a:rPr lang="de-DE" sz="1600" dirty="0">
                <a:latin typeface="+mn-lt"/>
              </a:rPr>
              <a:t> </a:t>
            </a:r>
            <a:r>
              <a:rPr lang="de-DE" sz="1600" dirty="0" err="1">
                <a:latin typeface="+mn-lt"/>
              </a:rPr>
              <a:t>too</a:t>
            </a:r>
            <a:r>
              <a:rPr lang="de-DE" sz="1600" dirty="0">
                <a:latin typeface="+mn-lt"/>
              </a:rPr>
              <a:t> high</a:t>
            </a:r>
          </a:p>
          <a:p>
            <a:pPr algn="l">
              <a:defRPr/>
            </a:pPr>
            <a:r>
              <a:rPr lang="de-DE" sz="1600" dirty="0">
                <a:latin typeface="+mn-lt"/>
              </a:rPr>
              <a:t>e.g. </a:t>
            </a:r>
            <a:r>
              <a:rPr lang="de-DE" sz="1600" dirty="0" err="1">
                <a:latin typeface="+mn-lt"/>
              </a:rPr>
              <a:t>too</a:t>
            </a:r>
            <a:r>
              <a:rPr lang="de-DE" sz="1600" dirty="0">
                <a:latin typeface="+mn-lt"/>
              </a:rPr>
              <a:t> strong </a:t>
            </a:r>
            <a:r>
              <a:rPr lang="de-DE" sz="1600" dirty="0" err="1">
                <a:latin typeface="+mn-lt"/>
              </a:rPr>
              <a:t>setting</a:t>
            </a:r>
            <a:r>
              <a:rPr lang="de-DE" sz="1600" dirty="0">
                <a:latin typeface="+mn-lt"/>
              </a:rPr>
              <a:t> after </a:t>
            </a:r>
          </a:p>
          <a:p>
            <a:pPr algn="l">
              <a:defRPr/>
            </a:pPr>
            <a:r>
              <a:rPr lang="de-DE" sz="1600" dirty="0">
                <a:latin typeface="+mn-lt"/>
              </a:rPr>
              <a:t>        </a:t>
            </a:r>
            <a:r>
              <a:rPr lang="de-DE" sz="1600" dirty="0" err="1">
                <a:latin typeface="+mn-lt"/>
              </a:rPr>
              <a:t>roller</a:t>
            </a:r>
            <a:r>
              <a:rPr lang="de-DE" sz="1600" dirty="0">
                <a:latin typeface="+mn-lt"/>
              </a:rPr>
              <a:t> </a:t>
            </a:r>
            <a:r>
              <a:rPr lang="de-DE" sz="1600" dirty="0" err="1">
                <a:latin typeface="+mn-lt"/>
              </a:rPr>
              <a:t>shrinkage</a:t>
            </a:r>
            <a:endParaRPr lang="de-DE" sz="1600" dirty="0">
              <a:latin typeface="+mn-lt"/>
            </a:endParaRPr>
          </a:p>
          <a:p>
            <a:pPr algn="l">
              <a:defRPr/>
            </a:pPr>
            <a:endParaRPr lang="de-DE" sz="1600" dirty="0">
              <a:latin typeface="+mn-lt"/>
            </a:endParaRPr>
          </a:p>
        </p:txBody>
      </p:sp>
      <p:pic>
        <p:nvPicPr>
          <p:cNvPr id="84996" name="Picture 3">
            <a:extLst>
              <a:ext uri="{FF2B5EF4-FFF2-40B4-BE49-F238E27FC236}">
                <a16:creationId xmlns:a16="http://schemas.microsoft.com/office/drawing/2014/main" id="{39D49432-A263-424F-9692-1508D7FFD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190625"/>
            <a:ext cx="4035425" cy="30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2">
            <a:extLst>
              <a:ext uri="{FF2B5EF4-FFF2-40B4-BE49-F238E27FC236}">
                <a16:creationId xmlns:a16="http://schemas.microsoft.com/office/drawing/2014/main" id="{1D7A0987-06B0-4C85-A59F-F1540C0CC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25800"/>
            <a:ext cx="4679950" cy="351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1933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3">
            <a:extLst>
              <a:ext uri="{FF2B5EF4-FFF2-40B4-BE49-F238E27FC236}">
                <a16:creationId xmlns:a16="http://schemas.microsoft.com/office/drawing/2014/main" id="{C11BE59F-C06F-46E6-8D26-548AB63C0FF3}"/>
              </a:ext>
            </a:extLst>
          </p:cNvPr>
          <p:cNvSpPr>
            <a:spLocks noChangeAspect="1" noChangeArrowheads="1"/>
          </p:cNvSpPr>
          <p:nvPr/>
        </p:nvSpPr>
        <p:spPr bwMode="auto">
          <a:xfrm>
            <a:off x="0" y="1125538"/>
            <a:ext cx="91487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solidFill>
                <a:srgbClr val="000000"/>
              </a:solidFill>
            </a:endParaRPr>
          </a:p>
        </p:txBody>
      </p:sp>
      <p:sp>
        <p:nvSpPr>
          <p:cNvPr id="86019" name="AutoShape 126">
            <a:extLst>
              <a:ext uri="{FF2B5EF4-FFF2-40B4-BE49-F238E27FC236}">
                <a16:creationId xmlns:a16="http://schemas.microsoft.com/office/drawing/2014/main" id="{12774B4A-E659-4706-8095-68C88058E405}"/>
              </a:ext>
            </a:extLst>
          </p:cNvPr>
          <p:cNvSpPr>
            <a:spLocks noChangeAspect="1" noChangeArrowheads="1"/>
          </p:cNvSpPr>
          <p:nvPr/>
        </p:nvSpPr>
        <p:spPr bwMode="auto">
          <a:xfrm>
            <a:off x="0" y="1125538"/>
            <a:ext cx="91487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solidFill>
                <a:srgbClr val="000000"/>
              </a:solidFill>
            </a:endParaRPr>
          </a:p>
        </p:txBody>
      </p:sp>
      <p:sp>
        <p:nvSpPr>
          <p:cNvPr id="5" name="Titel 1">
            <a:extLst>
              <a:ext uri="{FF2B5EF4-FFF2-40B4-BE49-F238E27FC236}">
                <a16:creationId xmlns:a16="http://schemas.microsoft.com/office/drawing/2014/main" id="{973B9544-CDD6-4BF5-A0C1-ADB013E1555C}"/>
              </a:ext>
            </a:extLst>
          </p:cNvPr>
          <p:cNvSpPr>
            <a:spLocks noGrp="1"/>
          </p:cNvSpPr>
          <p:nvPr>
            <p:ph type="ctrTitle"/>
          </p:nvPr>
        </p:nvSpPr>
        <p:spPr>
          <a:xfrm>
            <a:off x="6227763" y="1136650"/>
            <a:ext cx="2736850" cy="1470025"/>
          </a:xfrm>
        </p:spPr>
        <p:txBody>
          <a:bodyPr>
            <a:normAutofit fontScale="90000"/>
          </a:bodyPr>
          <a:lstStyle/>
          <a:p>
            <a:pPr algn="l">
              <a:defRPr/>
            </a:pPr>
            <a:r>
              <a:rPr lang="de-DE" sz="1600" b="1" u="sng" dirty="0">
                <a:solidFill>
                  <a:schemeClr val="accent2">
                    <a:lumMod val="75000"/>
                  </a:schemeClr>
                </a:solidFill>
                <a:latin typeface="+mn-lt"/>
              </a:rPr>
              <a:t>Chemisch / mechanische  Beschädigung:</a:t>
            </a:r>
            <a:br>
              <a:rPr lang="de-DE" sz="2800" dirty="0">
                <a:latin typeface="+mn-lt"/>
              </a:rPr>
            </a:br>
            <a:r>
              <a:rPr lang="de-DE" sz="1600" dirty="0" err="1">
                <a:latin typeface="+mn-lt"/>
              </a:rPr>
              <a:t>Ausrupfungen</a:t>
            </a:r>
            <a:r>
              <a:rPr lang="de-DE" sz="1600" dirty="0">
                <a:latin typeface="+mn-lt"/>
              </a:rPr>
              <a:t>/</a:t>
            </a:r>
            <a:r>
              <a:rPr lang="de-DE" sz="1600" dirty="0" err="1">
                <a:latin typeface="+mn-lt"/>
              </a:rPr>
              <a:t>Abrasion</a:t>
            </a:r>
            <a:r>
              <a:rPr lang="de-DE" sz="1600" dirty="0">
                <a:latin typeface="+mn-lt"/>
              </a:rPr>
              <a:t> durch vorhergehendes Quellen aufgrund aggressiver Medien</a:t>
            </a:r>
          </a:p>
        </p:txBody>
      </p:sp>
      <p:sp>
        <p:nvSpPr>
          <p:cNvPr id="6" name="Titel 1">
            <a:extLst>
              <a:ext uri="{FF2B5EF4-FFF2-40B4-BE49-F238E27FC236}">
                <a16:creationId xmlns:a16="http://schemas.microsoft.com/office/drawing/2014/main" id="{DDCF5DEC-4E45-426C-A312-603C1F5AD2D2}"/>
              </a:ext>
            </a:extLst>
          </p:cNvPr>
          <p:cNvSpPr txBox="1">
            <a:spLocks/>
          </p:cNvSpPr>
          <p:nvPr/>
        </p:nvSpPr>
        <p:spPr>
          <a:xfrm>
            <a:off x="6275388" y="2895600"/>
            <a:ext cx="28067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a:solidFill>
                  <a:schemeClr val="accent2">
                    <a:lumMod val="75000"/>
                  </a:schemeClr>
                </a:solidFill>
                <a:ea typeface="+mn-ea"/>
                <a:cs typeface="+mn-cs"/>
              </a:rPr>
              <a:t>Chemical / </a:t>
            </a:r>
            <a:r>
              <a:rPr lang="de-DE" sz="1600" b="1" u="sng" dirty="0" err="1">
                <a:solidFill>
                  <a:schemeClr val="accent2">
                    <a:lumMod val="75000"/>
                  </a:schemeClr>
                </a:solidFill>
                <a:ea typeface="+mn-ea"/>
                <a:cs typeface="+mn-cs"/>
              </a:rPr>
              <a:t>mechanical</a:t>
            </a:r>
            <a:r>
              <a:rPr lang="de-DE" sz="1600" b="1" u="sng" dirty="0">
                <a:solidFill>
                  <a:schemeClr val="accent2">
                    <a:lumMod val="75000"/>
                  </a:schemeClr>
                </a:solidFill>
                <a:ea typeface="+mn-ea"/>
                <a:cs typeface="+mn-cs"/>
              </a:rPr>
              <a:t> </a:t>
            </a:r>
            <a:r>
              <a:rPr lang="de-DE" sz="1600" b="1" u="sng" dirty="0" err="1">
                <a:solidFill>
                  <a:schemeClr val="accent2">
                    <a:lumMod val="75000"/>
                  </a:schemeClr>
                </a:solidFill>
                <a:ea typeface="+mn-ea"/>
                <a:cs typeface="+mn-cs"/>
              </a:rPr>
              <a:t>damage</a:t>
            </a:r>
            <a:r>
              <a:rPr lang="de-DE" sz="1600" b="1" u="sng" dirty="0">
                <a:solidFill>
                  <a:schemeClr val="accent2">
                    <a:lumMod val="75000"/>
                  </a:schemeClr>
                </a:solidFill>
                <a:latin typeface="+mn-lt"/>
              </a:rPr>
              <a:t>:</a:t>
            </a:r>
            <a:br>
              <a:rPr lang="de-DE" sz="1600" b="1" u="sng" dirty="0">
                <a:latin typeface="+mn-lt"/>
              </a:rPr>
            </a:br>
            <a:r>
              <a:rPr lang="de-DE" sz="1600" dirty="0">
                <a:latin typeface="+mn-lt"/>
              </a:rPr>
              <a:t>e.g. </a:t>
            </a:r>
            <a:r>
              <a:rPr lang="de-DE" sz="1600" dirty="0" err="1">
                <a:latin typeface="+mn-lt"/>
              </a:rPr>
              <a:t>rubber</a:t>
            </a:r>
            <a:r>
              <a:rPr lang="de-DE" sz="1600" dirty="0">
                <a:latin typeface="+mn-lt"/>
              </a:rPr>
              <a:t> </a:t>
            </a:r>
            <a:r>
              <a:rPr lang="de-DE" sz="1600" dirty="0" err="1">
                <a:latin typeface="+mn-lt"/>
              </a:rPr>
              <a:t>pitting</a:t>
            </a:r>
            <a:r>
              <a:rPr lang="de-DE" sz="1600" dirty="0">
                <a:latin typeface="+mn-lt"/>
              </a:rPr>
              <a:t> after </a:t>
            </a:r>
            <a:r>
              <a:rPr lang="de-DE" sz="1600" dirty="0" err="1">
                <a:latin typeface="+mn-lt"/>
              </a:rPr>
              <a:t>rubber</a:t>
            </a:r>
            <a:r>
              <a:rPr lang="de-DE" sz="1600" dirty="0">
                <a:latin typeface="+mn-lt"/>
              </a:rPr>
              <a:t> </a:t>
            </a:r>
            <a:r>
              <a:rPr lang="de-DE" sz="1600" dirty="0" err="1">
                <a:latin typeface="+mn-lt"/>
              </a:rPr>
              <a:t>shrinking</a:t>
            </a:r>
            <a:r>
              <a:rPr lang="de-DE" sz="1600" dirty="0">
                <a:latin typeface="+mn-lt"/>
              </a:rPr>
              <a:t> due </a:t>
            </a:r>
            <a:r>
              <a:rPr lang="de-DE" sz="1600" dirty="0" err="1">
                <a:latin typeface="+mn-lt"/>
              </a:rPr>
              <a:t>to</a:t>
            </a:r>
            <a:r>
              <a:rPr lang="de-DE" sz="1600" dirty="0">
                <a:latin typeface="+mn-lt"/>
              </a:rPr>
              <a:t> aggressive </a:t>
            </a:r>
            <a:r>
              <a:rPr lang="de-DE" sz="1600" dirty="0" err="1">
                <a:latin typeface="+mn-lt"/>
              </a:rPr>
              <a:t>media</a:t>
            </a:r>
            <a:endParaRPr lang="de-DE" sz="1600" dirty="0">
              <a:latin typeface="+mn-lt"/>
            </a:endParaRPr>
          </a:p>
        </p:txBody>
      </p:sp>
      <p:pic>
        <p:nvPicPr>
          <p:cNvPr id="86022" name="Picture 2">
            <a:extLst>
              <a:ext uri="{FF2B5EF4-FFF2-40B4-BE49-F238E27FC236}">
                <a16:creationId xmlns:a16="http://schemas.microsoft.com/office/drawing/2014/main" id="{A1124EB0-6935-4089-987E-CFB65FA65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63638"/>
            <a:ext cx="4241800" cy="320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3" name="Picture 3">
            <a:extLst>
              <a:ext uri="{FF2B5EF4-FFF2-40B4-BE49-F238E27FC236}">
                <a16:creationId xmlns:a16="http://schemas.microsoft.com/office/drawing/2014/main" id="{80515025-E666-42C1-BD5B-38053B740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384550"/>
            <a:ext cx="42481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24122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5">
            <a:extLst>
              <a:ext uri="{FF2B5EF4-FFF2-40B4-BE49-F238E27FC236}">
                <a16:creationId xmlns:a16="http://schemas.microsoft.com/office/drawing/2014/main" id="{5DA59E34-25B0-4161-BD55-59521BF281AE}"/>
              </a:ext>
            </a:extLst>
          </p:cNvPr>
          <p:cNvSpPr>
            <a:spLocks noChangeAspect="1" noChangeArrowheads="1"/>
          </p:cNvSpPr>
          <p:nvPr/>
        </p:nvSpPr>
        <p:spPr bwMode="auto">
          <a:xfrm>
            <a:off x="3175" y="1066800"/>
            <a:ext cx="91408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solidFill>
                <a:srgbClr val="000000"/>
              </a:solidFill>
            </a:endParaRPr>
          </a:p>
        </p:txBody>
      </p:sp>
      <p:sp>
        <p:nvSpPr>
          <p:cNvPr id="87043" name="AutoShape 4">
            <a:extLst>
              <a:ext uri="{FF2B5EF4-FFF2-40B4-BE49-F238E27FC236}">
                <a16:creationId xmlns:a16="http://schemas.microsoft.com/office/drawing/2014/main" id="{64AB0A06-67B0-4DE7-877D-7038CA9F2E5F}"/>
              </a:ext>
            </a:extLst>
          </p:cNvPr>
          <p:cNvSpPr>
            <a:spLocks noChangeAspect="1" noChangeArrowheads="1"/>
          </p:cNvSpPr>
          <p:nvPr/>
        </p:nvSpPr>
        <p:spPr bwMode="auto">
          <a:xfrm>
            <a:off x="-80963" y="407988"/>
            <a:ext cx="9305926"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solidFill>
                <a:srgbClr val="000000"/>
              </a:solidFill>
            </a:endParaRPr>
          </a:p>
        </p:txBody>
      </p:sp>
      <p:sp>
        <p:nvSpPr>
          <p:cNvPr id="87044" name="AutoShape 1525">
            <a:extLst>
              <a:ext uri="{FF2B5EF4-FFF2-40B4-BE49-F238E27FC236}">
                <a16:creationId xmlns:a16="http://schemas.microsoft.com/office/drawing/2014/main" id="{00D8968E-0B69-4875-83BC-99935D1F4296}"/>
              </a:ext>
            </a:extLst>
          </p:cNvPr>
          <p:cNvSpPr>
            <a:spLocks noChangeAspect="1" noChangeArrowheads="1"/>
          </p:cNvSpPr>
          <p:nvPr/>
        </p:nvSpPr>
        <p:spPr bwMode="auto">
          <a:xfrm>
            <a:off x="134938" y="623888"/>
            <a:ext cx="930592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tr-TR" altLang="tr-TR">
              <a:solidFill>
                <a:srgbClr val="000000"/>
              </a:solidFill>
            </a:endParaRPr>
          </a:p>
        </p:txBody>
      </p:sp>
      <p:sp>
        <p:nvSpPr>
          <p:cNvPr id="6" name="Titel 1">
            <a:extLst>
              <a:ext uri="{FF2B5EF4-FFF2-40B4-BE49-F238E27FC236}">
                <a16:creationId xmlns:a16="http://schemas.microsoft.com/office/drawing/2014/main" id="{D9EE6DB0-FCDF-4769-BA8B-6B2A499B82E6}"/>
              </a:ext>
            </a:extLst>
          </p:cNvPr>
          <p:cNvSpPr>
            <a:spLocks noGrp="1"/>
          </p:cNvSpPr>
          <p:nvPr>
            <p:ph type="ctrTitle"/>
          </p:nvPr>
        </p:nvSpPr>
        <p:spPr>
          <a:xfrm>
            <a:off x="6227763" y="1196975"/>
            <a:ext cx="2781300" cy="1944688"/>
          </a:xfrm>
        </p:spPr>
        <p:txBody>
          <a:bodyPr>
            <a:normAutofit fontScale="90000"/>
          </a:bodyPr>
          <a:lstStyle/>
          <a:p>
            <a:pPr algn="l">
              <a:defRPr/>
            </a:pPr>
            <a:r>
              <a:rPr lang="de-DE" sz="1600" b="1" u="sng" dirty="0">
                <a:solidFill>
                  <a:schemeClr val="accent2">
                    <a:lumMod val="75000"/>
                  </a:schemeClr>
                </a:solidFill>
                <a:latin typeface="+mn-lt"/>
              </a:rPr>
              <a:t>Chemische /mechanische Beschädigung:</a:t>
            </a:r>
            <a:br>
              <a:rPr lang="de-DE" sz="2800" dirty="0">
                <a:latin typeface="+mn-lt"/>
              </a:rPr>
            </a:br>
            <a:r>
              <a:rPr lang="de-DE" sz="1600" dirty="0">
                <a:latin typeface="+mn-lt"/>
              </a:rPr>
              <a:t>Quellen der Walzen durch aggressive Medien vor dem Abstellen der Maschine. Folge : Ausriss von Gummipartikeln bei Wiederanlauf der Maschine</a:t>
            </a:r>
          </a:p>
        </p:txBody>
      </p:sp>
      <p:sp>
        <p:nvSpPr>
          <p:cNvPr id="7" name="Titel 1">
            <a:extLst>
              <a:ext uri="{FF2B5EF4-FFF2-40B4-BE49-F238E27FC236}">
                <a16:creationId xmlns:a16="http://schemas.microsoft.com/office/drawing/2014/main" id="{8434EE3A-46B9-47B1-93D7-2556D3C336BD}"/>
              </a:ext>
            </a:extLst>
          </p:cNvPr>
          <p:cNvSpPr txBox="1">
            <a:spLocks/>
          </p:cNvSpPr>
          <p:nvPr/>
        </p:nvSpPr>
        <p:spPr>
          <a:xfrm>
            <a:off x="6292850" y="3514725"/>
            <a:ext cx="2782888" cy="2217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a:solidFill>
                  <a:schemeClr val="accent2">
                    <a:lumMod val="75000"/>
                  </a:schemeClr>
                </a:solidFill>
              </a:rPr>
              <a:t>Chemical / </a:t>
            </a:r>
            <a:r>
              <a:rPr lang="de-DE" sz="1600" b="1" u="sng" dirty="0" err="1">
                <a:solidFill>
                  <a:schemeClr val="accent2">
                    <a:lumMod val="75000"/>
                  </a:schemeClr>
                </a:solidFill>
              </a:rPr>
              <a:t>mechanical</a:t>
            </a:r>
            <a:r>
              <a:rPr lang="de-DE" sz="1600" b="1" u="sng" dirty="0">
                <a:solidFill>
                  <a:schemeClr val="accent2">
                    <a:lumMod val="75000"/>
                  </a:schemeClr>
                </a:solidFill>
              </a:rPr>
              <a:t> </a:t>
            </a:r>
            <a:r>
              <a:rPr lang="de-DE" sz="1600" b="1" u="sng" dirty="0" err="1">
                <a:solidFill>
                  <a:schemeClr val="accent2">
                    <a:lumMod val="75000"/>
                  </a:schemeClr>
                </a:solidFill>
              </a:rPr>
              <a:t>damage</a:t>
            </a:r>
            <a:r>
              <a:rPr lang="de-DE" sz="1600" b="1" u="sng" dirty="0">
                <a:solidFill>
                  <a:schemeClr val="accent2">
                    <a:lumMod val="75000"/>
                  </a:schemeClr>
                </a:solidFill>
              </a:rPr>
              <a:t>:</a:t>
            </a:r>
            <a:br>
              <a:rPr lang="de-DE" sz="1600" b="1" u="sng" dirty="0">
                <a:latin typeface="+mn-lt"/>
              </a:rPr>
            </a:br>
            <a:r>
              <a:rPr lang="de-DE" sz="1600" dirty="0" err="1">
                <a:latin typeface="+mn-lt"/>
              </a:rPr>
              <a:t>roller</a:t>
            </a:r>
            <a:r>
              <a:rPr lang="de-DE" sz="1600" dirty="0">
                <a:latin typeface="+mn-lt"/>
              </a:rPr>
              <a:t> </a:t>
            </a:r>
            <a:r>
              <a:rPr lang="de-DE" sz="1600" dirty="0" err="1">
                <a:latin typeface="+mn-lt"/>
              </a:rPr>
              <a:t>swelling</a:t>
            </a:r>
            <a:r>
              <a:rPr lang="de-DE" sz="1600" dirty="0">
                <a:latin typeface="+mn-lt"/>
              </a:rPr>
              <a:t> due </a:t>
            </a:r>
            <a:r>
              <a:rPr lang="de-DE" sz="1600" dirty="0" err="1">
                <a:latin typeface="+mn-lt"/>
              </a:rPr>
              <a:t>to</a:t>
            </a:r>
            <a:r>
              <a:rPr lang="de-DE" sz="1600" dirty="0">
                <a:latin typeface="+mn-lt"/>
              </a:rPr>
              <a:t> aggressive </a:t>
            </a:r>
            <a:r>
              <a:rPr lang="de-DE" sz="1600" dirty="0" err="1">
                <a:latin typeface="+mn-lt"/>
              </a:rPr>
              <a:t>media</a:t>
            </a:r>
            <a:r>
              <a:rPr lang="de-DE" sz="1600" dirty="0">
                <a:latin typeface="+mn-lt"/>
              </a:rPr>
              <a:t> </a:t>
            </a:r>
            <a:r>
              <a:rPr lang="de-DE" sz="1600" dirty="0" err="1">
                <a:latin typeface="+mn-lt"/>
              </a:rPr>
              <a:t>before</a:t>
            </a:r>
            <a:r>
              <a:rPr lang="de-DE" sz="1600" dirty="0">
                <a:latin typeface="+mn-lt"/>
              </a:rPr>
              <a:t> </a:t>
            </a:r>
          </a:p>
          <a:p>
            <a:pPr algn="l">
              <a:defRPr/>
            </a:pPr>
            <a:r>
              <a:rPr lang="de-DE" sz="1600" dirty="0">
                <a:latin typeface="+mn-lt"/>
              </a:rPr>
              <a:t>press down time. </a:t>
            </a:r>
            <a:r>
              <a:rPr lang="de-DE" sz="1600" dirty="0" err="1">
                <a:latin typeface="+mn-lt"/>
              </a:rPr>
              <a:t>Consequence</a:t>
            </a:r>
            <a:r>
              <a:rPr lang="de-DE" sz="1600" dirty="0">
                <a:latin typeface="+mn-lt"/>
              </a:rPr>
              <a:t>: </a:t>
            </a:r>
            <a:r>
              <a:rPr lang="de-DE" sz="1600" dirty="0" err="1">
                <a:latin typeface="+mn-lt"/>
              </a:rPr>
              <a:t>rubber</a:t>
            </a:r>
            <a:r>
              <a:rPr lang="de-DE" sz="1600" dirty="0">
                <a:latin typeface="+mn-lt"/>
              </a:rPr>
              <a:t> </a:t>
            </a:r>
            <a:r>
              <a:rPr lang="de-DE" sz="1600" dirty="0" err="1">
                <a:latin typeface="+mn-lt"/>
              </a:rPr>
              <a:t>pitting</a:t>
            </a:r>
            <a:r>
              <a:rPr lang="de-DE" sz="1600" dirty="0">
                <a:latin typeface="+mn-lt"/>
              </a:rPr>
              <a:t> </a:t>
            </a:r>
            <a:r>
              <a:rPr lang="de-DE" sz="1600" dirty="0" err="1">
                <a:latin typeface="+mn-lt"/>
              </a:rPr>
              <a:t>when</a:t>
            </a:r>
            <a:r>
              <a:rPr lang="de-DE" sz="1600" dirty="0">
                <a:latin typeface="+mn-lt"/>
              </a:rPr>
              <a:t> </a:t>
            </a:r>
            <a:r>
              <a:rPr lang="de-DE" sz="1600" dirty="0" err="1">
                <a:latin typeface="+mn-lt"/>
              </a:rPr>
              <a:t>restarting</a:t>
            </a:r>
            <a:r>
              <a:rPr lang="de-DE" sz="1600" dirty="0">
                <a:latin typeface="+mn-lt"/>
              </a:rPr>
              <a:t> </a:t>
            </a:r>
            <a:r>
              <a:rPr lang="de-DE" sz="1600" dirty="0" err="1">
                <a:latin typeface="+mn-lt"/>
              </a:rPr>
              <a:t>the</a:t>
            </a:r>
            <a:r>
              <a:rPr lang="de-DE" sz="1600" dirty="0">
                <a:latin typeface="+mn-lt"/>
              </a:rPr>
              <a:t> press. </a:t>
            </a:r>
          </a:p>
        </p:txBody>
      </p:sp>
      <p:pic>
        <p:nvPicPr>
          <p:cNvPr id="87047" name="Picture 2">
            <a:extLst>
              <a:ext uri="{FF2B5EF4-FFF2-40B4-BE49-F238E27FC236}">
                <a16:creationId xmlns:a16="http://schemas.microsoft.com/office/drawing/2014/main" id="{26EA991D-1B8C-450A-9D8A-99976BE6B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3028950"/>
            <a:ext cx="4822825" cy="36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8" name="Picture 3">
            <a:extLst>
              <a:ext uri="{FF2B5EF4-FFF2-40B4-BE49-F238E27FC236}">
                <a16:creationId xmlns:a16="http://schemas.microsoft.com/office/drawing/2014/main" id="{693A8153-4E5D-4928-804B-71290B1A9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157288"/>
            <a:ext cx="5867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2915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78CD4E4-4BEB-4DA9-A49B-189B19D0835B}"/>
              </a:ext>
            </a:extLst>
          </p:cNvPr>
          <p:cNvSpPr>
            <a:spLocks noGrp="1"/>
          </p:cNvSpPr>
          <p:nvPr>
            <p:ph type="ctrTitle"/>
          </p:nvPr>
        </p:nvSpPr>
        <p:spPr>
          <a:xfrm>
            <a:off x="6300788" y="1281113"/>
            <a:ext cx="2781300" cy="1470025"/>
          </a:xfrm>
        </p:spPr>
        <p:txBody>
          <a:bodyPr>
            <a:normAutofit/>
          </a:bodyPr>
          <a:lstStyle/>
          <a:p>
            <a:pPr algn="l">
              <a:defRPr/>
            </a:pPr>
            <a:r>
              <a:rPr lang="de-DE" sz="1600" b="1" u="sng" dirty="0">
                <a:solidFill>
                  <a:schemeClr val="accent2">
                    <a:lumMod val="75000"/>
                  </a:schemeClr>
                </a:solidFill>
                <a:latin typeface="+mn-lt"/>
              </a:rPr>
              <a:t>Produktionsfehler:</a:t>
            </a:r>
            <a:br>
              <a:rPr lang="de-DE" sz="2800" dirty="0">
                <a:latin typeface="+mn-lt"/>
              </a:rPr>
            </a:br>
            <a:r>
              <a:rPr lang="de-DE" sz="1600" dirty="0">
                <a:latin typeface="+mn-lt"/>
              </a:rPr>
              <a:t>Haftungsschwäche</a:t>
            </a:r>
          </a:p>
        </p:txBody>
      </p:sp>
      <p:sp>
        <p:nvSpPr>
          <p:cNvPr id="4" name="Titel 1">
            <a:extLst>
              <a:ext uri="{FF2B5EF4-FFF2-40B4-BE49-F238E27FC236}">
                <a16:creationId xmlns:a16="http://schemas.microsoft.com/office/drawing/2014/main" id="{05EABD05-98F9-47DC-86CF-864D31402758}"/>
              </a:ext>
            </a:extLst>
          </p:cNvPr>
          <p:cNvSpPr txBox="1">
            <a:spLocks/>
          </p:cNvSpPr>
          <p:nvPr/>
        </p:nvSpPr>
        <p:spPr>
          <a:xfrm>
            <a:off x="6300788" y="27813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latin typeface="+mn-lt"/>
              </a:rPr>
              <a:t>Production</a:t>
            </a:r>
            <a:r>
              <a:rPr lang="de-DE" sz="1600" b="1" u="sng" dirty="0">
                <a:solidFill>
                  <a:schemeClr val="accent2">
                    <a:lumMod val="75000"/>
                  </a:schemeClr>
                </a:solidFill>
                <a:latin typeface="+mn-lt"/>
              </a:rPr>
              <a:t> </a:t>
            </a:r>
            <a:r>
              <a:rPr lang="de-DE" sz="1600" b="1" u="sng" dirty="0" err="1">
                <a:solidFill>
                  <a:schemeClr val="accent2">
                    <a:lumMod val="75000"/>
                  </a:schemeClr>
                </a:solidFill>
                <a:latin typeface="+mn-lt"/>
              </a:rPr>
              <a:t>defect</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bonding</a:t>
            </a:r>
            <a:r>
              <a:rPr lang="de-DE" sz="1600" dirty="0">
                <a:latin typeface="+mn-lt"/>
              </a:rPr>
              <a:t> </a:t>
            </a:r>
            <a:r>
              <a:rPr lang="de-DE" sz="1600" dirty="0" err="1">
                <a:latin typeface="+mn-lt"/>
              </a:rPr>
              <a:t>failure</a:t>
            </a:r>
            <a:endParaRPr lang="de-DE" sz="1600" dirty="0">
              <a:latin typeface="+mn-lt"/>
            </a:endParaRPr>
          </a:p>
        </p:txBody>
      </p:sp>
      <p:pic>
        <p:nvPicPr>
          <p:cNvPr id="88068" name="Picture 2">
            <a:extLst>
              <a:ext uri="{FF2B5EF4-FFF2-40B4-BE49-F238E27FC236}">
                <a16:creationId xmlns:a16="http://schemas.microsoft.com/office/drawing/2014/main" id="{86F51C72-58C3-4E82-B533-85870F921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58900"/>
            <a:ext cx="5795963"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6144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a:extLst>
              <a:ext uri="{FF2B5EF4-FFF2-40B4-BE49-F238E27FC236}">
                <a16:creationId xmlns:a16="http://schemas.microsoft.com/office/drawing/2014/main" id="{9A227239-161C-4DFF-9A8B-6C602F904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749675"/>
            <a:ext cx="3960813" cy="29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el 1">
            <a:extLst>
              <a:ext uri="{FF2B5EF4-FFF2-40B4-BE49-F238E27FC236}">
                <a16:creationId xmlns:a16="http://schemas.microsoft.com/office/drawing/2014/main" id="{F915FC7F-61AE-4316-9863-2F156A9C123C}"/>
              </a:ext>
            </a:extLst>
          </p:cNvPr>
          <p:cNvSpPr>
            <a:spLocks noGrp="1"/>
          </p:cNvSpPr>
          <p:nvPr>
            <p:ph type="ctrTitle"/>
          </p:nvPr>
        </p:nvSpPr>
        <p:spPr>
          <a:xfrm>
            <a:off x="6300788" y="1196975"/>
            <a:ext cx="2781300" cy="1470025"/>
          </a:xfrm>
        </p:spPr>
        <p:txBody>
          <a:bodyPr>
            <a:normAutofit/>
          </a:bodyPr>
          <a:lstStyle/>
          <a:p>
            <a:pPr algn="l">
              <a:defRPr/>
            </a:pPr>
            <a:r>
              <a:rPr lang="de-DE" sz="1600" b="1" u="sng" dirty="0">
                <a:solidFill>
                  <a:schemeClr val="accent2">
                    <a:lumMod val="75000"/>
                  </a:schemeClr>
                </a:solidFill>
                <a:latin typeface="+mn-lt"/>
              </a:rPr>
              <a:t>Produktionsfehler:</a:t>
            </a:r>
            <a:br>
              <a:rPr lang="de-DE" sz="1600" b="1" u="sng" dirty="0">
                <a:latin typeface="+mn-lt"/>
              </a:rPr>
            </a:br>
            <a:r>
              <a:rPr lang="de-DE" sz="1600" dirty="0">
                <a:latin typeface="+mn-lt"/>
              </a:rPr>
              <a:t>Einfallstelle durch Fertigungsfehler</a:t>
            </a:r>
          </a:p>
        </p:txBody>
      </p:sp>
      <p:sp>
        <p:nvSpPr>
          <p:cNvPr id="9" name="Titel 1">
            <a:extLst>
              <a:ext uri="{FF2B5EF4-FFF2-40B4-BE49-F238E27FC236}">
                <a16:creationId xmlns:a16="http://schemas.microsoft.com/office/drawing/2014/main" id="{83CA3F05-36CD-4A6C-8479-4AB400B34E5A}"/>
              </a:ext>
            </a:extLst>
          </p:cNvPr>
          <p:cNvSpPr txBox="1">
            <a:spLocks/>
          </p:cNvSpPr>
          <p:nvPr/>
        </p:nvSpPr>
        <p:spPr>
          <a:xfrm>
            <a:off x="6300788" y="27813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Production</a:t>
            </a:r>
            <a:r>
              <a:rPr lang="de-DE" sz="1600" b="1" u="sng" dirty="0">
                <a:solidFill>
                  <a:schemeClr val="accent2">
                    <a:lumMod val="75000"/>
                  </a:schemeClr>
                </a:solidFill>
              </a:rPr>
              <a:t> fault</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low</a:t>
            </a:r>
            <a:r>
              <a:rPr lang="de-DE" sz="1600" dirty="0">
                <a:latin typeface="+mn-lt"/>
              </a:rPr>
              <a:t> </a:t>
            </a:r>
            <a:r>
              <a:rPr lang="de-DE" sz="1600" dirty="0" err="1">
                <a:latin typeface="+mn-lt"/>
              </a:rPr>
              <a:t>spot</a:t>
            </a:r>
            <a:endParaRPr lang="de-DE" sz="1600" dirty="0">
              <a:latin typeface="+mn-lt"/>
            </a:endParaRPr>
          </a:p>
        </p:txBody>
      </p:sp>
      <p:pic>
        <p:nvPicPr>
          <p:cNvPr id="89093" name="Picture 2">
            <a:extLst>
              <a:ext uri="{FF2B5EF4-FFF2-40B4-BE49-F238E27FC236}">
                <a16:creationId xmlns:a16="http://schemas.microsoft.com/office/drawing/2014/main" id="{1B340246-F4CB-412D-9E1A-00666DD1C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49363"/>
            <a:ext cx="4103687"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27679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D882F209-B209-40F8-B4A1-390A05E548CA}"/>
              </a:ext>
            </a:extLst>
          </p:cNvPr>
          <p:cNvSpPr>
            <a:spLocks noGrp="1"/>
          </p:cNvSpPr>
          <p:nvPr>
            <p:ph type="ctrTitle"/>
          </p:nvPr>
        </p:nvSpPr>
        <p:spPr>
          <a:xfrm>
            <a:off x="6300788" y="1352550"/>
            <a:ext cx="2781300" cy="1470025"/>
          </a:xfrm>
        </p:spPr>
        <p:txBody>
          <a:bodyPr>
            <a:normAutofit/>
          </a:bodyPr>
          <a:lstStyle/>
          <a:p>
            <a:pPr algn="l">
              <a:defRPr/>
            </a:pPr>
            <a:r>
              <a:rPr lang="de-DE" sz="1600" b="1" u="sng" dirty="0">
                <a:solidFill>
                  <a:schemeClr val="accent2">
                    <a:lumMod val="75000"/>
                  </a:schemeClr>
                </a:solidFill>
                <a:latin typeface="+mn-lt"/>
              </a:rPr>
              <a:t>Produktionsfehler:</a:t>
            </a:r>
            <a:br>
              <a:rPr lang="de-DE" sz="2800" dirty="0">
                <a:latin typeface="+mn-lt"/>
              </a:rPr>
            </a:br>
            <a:r>
              <a:rPr lang="de-DE" sz="1600" dirty="0">
                <a:latin typeface="+mn-lt"/>
              </a:rPr>
              <a:t>Fehlstelle durch Fremdkörper in der Gummimischung</a:t>
            </a:r>
            <a:br>
              <a:rPr lang="de-DE" sz="1600" dirty="0">
                <a:latin typeface="+mn-lt"/>
              </a:rPr>
            </a:br>
            <a:endParaRPr lang="de-DE" sz="1600" dirty="0">
              <a:latin typeface="+mn-lt"/>
            </a:endParaRPr>
          </a:p>
        </p:txBody>
      </p:sp>
      <p:sp>
        <p:nvSpPr>
          <p:cNvPr id="11" name="Titel 1">
            <a:extLst>
              <a:ext uri="{FF2B5EF4-FFF2-40B4-BE49-F238E27FC236}">
                <a16:creationId xmlns:a16="http://schemas.microsoft.com/office/drawing/2014/main" id="{8FDBAC63-74AB-43A2-8686-0A737635BA60}"/>
              </a:ext>
            </a:extLst>
          </p:cNvPr>
          <p:cNvSpPr txBox="1">
            <a:spLocks/>
          </p:cNvSpPr>
          <p:nvPr/>
        </p:nvSpPr>
        <p:spPr>
          <a:xfrm>
            <a:off x="6300788" y="3111500"/>
            <a:ext cx="2781300" cy="14700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1600" b="1" u="sng" dirty="0" err="1">
                <a:solidFill>
                  <a:schemeClr val="accent2">
                    <a:lumMod val="75000"/>
                  </a:schemeClr>
                </a:solidFill>
              </a:rPr>
              <a:t>Production</a:t>
            </a:r>
            <a:r>
              <a:rPr lang="de-DE" sz="1600" b="1" u="sng" dirty="0">
                <a:solidFill>
                  <a:schemeClr val="accent2">
                    <a:lumMod val="75000"/>
                  </a:schemeClr>
                </a:solidFill>
              </a:rPr>
              <a:t> fault</a:t>
            </a:r>
            <a:r>
              <a:rPr lang="de-DE" sz="1600" b="1" u="sng" dirty="0">
                <a:solidFill>
                  <a:schemeClr val="accent2">
                    <a:lumMod val="75000"/>
                  </a:schemeClr>
                </a:solidFill>
                <a:latin typeface="+mn-lt"/>
              </a:rPr>
              <a:t>:</a:t>
            </a:r>
            <a:br>
              <a:rPr lang="de-DE" sz="1600" b="1" u="sng" dirty="0">
                <a:latin typeface="+mn-lt"/>
              </a:rPr>
            </a:br>
            <a:r>
              <a:rPr lang="de-DE" sz="1600" dirty="0" err="1">
                <a:latin typeface="+mn-lt"/>
              </a:rPr>
              <a:t>rubber</a:t>
            </a:r>
            <a:r>
              <a:rPr lang="de-DE" sz="1600" dirty="0">
                <a:latin typeface="+mn-lt"/>
              </a:rPr>
              <a:t> </a:t>
            </a:r>
            <a:r>
              <a:rPr lang="de-DE" sz="1600" dirty="0" err="1">
                <a:latin typeface="+mn-lt"/>
              </a:rPr>
              <a:t>damage</a:t>
            </a:r>
            <a:r>
              <a:rPr lang="de-DE" sz="1600" dirty="0">
                <a:latin typeface="+mn-lt"/>
              </a:rPr>
              <a:t> </a:t>
            </a:r>
            <a:r>
              <a:rPr lang="de-DE" sz="1600" dirty="0" err="1">
                <a:latin typeface="+mn-lt"/>
              </a:rPr>
              <a:t>caused</a:t>
            </a:r>
            <a:r>
              <a:rPr lang="de-DE" sz="1600" dirty="0">
                <a:latin typeface="+mn-lt"/>
              </a:rPr>
              <a:t> </a:t>
            </a:r>
            <a:r>
              <a:rPr lang="de-DE" sz="1600" dirty="0" err="1">
                <a:latin typeface="+mn-lt"/>
              </a:rPr>
              <a:t>by</a:t>
            </a:r>
            <a:r>
              <a:rPr lang="de-DE" sz="1600" dirty="0">
                <a:latin typeface="+mn-lt"/>
              </a:rPr>
              <a:t> </a:t>
            </a:r>
            <a:r>
              <a:rPr lang="de-DE" sz="1600" dirty="0" err="1">
                <a:latin typeface="+mn-lt"/>
              </a:rPr>
              <a:t>foreign</a:t>
            </a:r>
            <a:r>
              <a:rPr lang="de-DE" sz="1600" dirty="0">
                <a:latin typeface="+mn-lt"/>
              </a:rPr>
              <a:t> </a:t>
            </a:r>
            <a:r>
              <a:rPr lang="de-DE" sz="1600" dirty="0" err="1">
                <a:latin typeface="+mn-lt"/>
              </a:rPr>
              <a:t>body</a:t>
            </a:r>
            <a:r>
              <a:rPr lang="de-DE" sz="1600" dirty="0">
                <a:latin typeface="+mn-lt"/>
              </a:rPr>
              <a:t> in </a:t>
            </a:r>
            <a:r>
              <a:rPr lang="de-DE" sz="1600" dirty="0" err="1">
                <a:latin typeface="+mn-lt"/>
              </a:rPr>
              <a:t>rubber</a:t>
            </a:r>
            <a:r>
              <a:rPr lang="de-DE" sz="1600" dirty="0">
                <a:latin typeface="+mn-lt"/>
              </a:rPr>
              <a:t> </a:t>
            </a:r>
            <a:r>
              <a:rPr lang="de-DE" sz="1600" dirty="0" err="1">
                <a:latin typeface="+mn-lt"/>
              </a:rPr>
              <a:t>matrix</a:t>
            </a:r>
            <a:endParaRPr lang="de-DE" sz="1600" dirty="0">
              <a:latin typeface="+mn-lt"/>
            </a:endParaRPr>
          </a:p>
        </p:txBody>
      </p:sp>
      <p:pic>
        <p:nvPicPr>
          <p:cNvPr id="90116" name="Picture 2">
            <a:extLst>
              <a:ext uri="{FF2B5EF4-FFF2-40B4-BE49-F238E27FC236}">
                <a16:creationId xmlns:a16="http://schemas.microsoft.com/office/drawing/2014/main" id="{CE7FED41-D816-42DA-A7B0-BE1074A3B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95413"/>
            <a:ext cx="554355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4871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060" y="1484784"/>
            <a:ext cx="5400600" cy="446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2"/>
          <p:cNvSpPr txBox="1">
            <a:spLocks/>
          </p:cNvSpPr>
          <p:nvPr/>
        </p:nvSpPr>
        <p:spPr>
          <a:xfrm>
            <a:off x="2411760" y="908720"/>
            <a:ext cx="4629200" cy="10081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a:t>. . . </a:t>
            </a:r>
            <a:r>
              <a:rPr lang="tr-TR" b="1"/>
              <a:t>Teşekkür ederiz…</a:t>
            </a:r>
            <a:endParaRPr lang="de-DE" dirty="0"/>
          </a:p>
        </p:txBody>
      </p:sp>
    </p:spTree>
    <p:extLst>
      <p:ext uri="{BB962C8B-B14F-4D97-AF65-F5344CB8AC3E}">
        <p14:creationId xmlns:p14="http://schemas.microsoft.com/office/powerpoint/2010/main" val="97397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2" y="0"/>
            <a:ext cx="9123288"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1149822" y="4125994"/>
            <a:ext cx="1881209" cy="245501"/>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7" name="Rectangle 8"/>
          <p:cNvSpPr>
            <a:spLocks noChangeArrowheads="1"/>
          </p:cNvSpPr>
          <p:nvPr/>
        </p:nvSpPr>
        <p:spPr bwMode="auto">
          <a:xfrm>
            <a:off x="1209452" y="4141833"/>
            <a:ext cx="1708092" cy="2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GB" sz="1000" dirty="0">
                <a:solidFill>
                  <a:schemeClr val="bg1"/>
                </a:solidFill>
              </a:rPr>
              <a:t>Böttcher Sweden, </a:t>
            </a:r>
            <a:r>
              <a:rPr lang="en-GB" sz="1000" dirty="0" err="1">
                <a:solidFill>
                  <a:schemeClr val="bg1"/>
                </a:solidFill>
              </a:rPr>
              <a:t>Sunne</a:t>
            </a:r>
            <a:endParaRPr lang="en-GB" sz="1000" dirty="0">
              <a:solidFill>
                <a:schemeClr val="bg1"/>
              </a:solidFill>
            </a:endParaRPr>
          </a:p>
        </p:txBody>
      </p:sp>
    </p:spTree>
    <p:extLst>
      <p:ext uri="{BB962C8B-B14F-4D97-AF65-F5344CB8AC3E}">
        <p14:creationId xmlns:p14="http://schemas.microsoft.com/office/powerpoint/2010/main" val="394191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ischwerk"/>
          <p:cNvPicPr>
            <a:picLocks noChangeAspect="1" noChangeArrowheads="1"/>
          </p:cNvPicPr>
          <p:nvPr/>
        </p:nvPicPr>
        <p:blipFill>
          <a:blip r:embed="rId2" cstate="screen"/>
          <a:srcRect/>
          <a:stretch>
            <a:fillRect/>
          </a:stretch>
        </p:blipFill>
        <p:spPr bwMode="auto">
          <a:xfrm>
            <a:off x="395536" y="3933056"/>
            <a:ext cx="3960440" cy="2808460"/>
          </a:xfrm>
          <a:prstGeom prst="rect">
            <a:avLst/>
          </a:prstGeom>
          <a:ln>
            <a:noFill/>
          </a:ln>
          <a:effectLst>
            <a:softEdge rad="112500"/>
          </a:effectLst>
        </p:spPr>
      </p:pic>
      <p:sp>
        <p:nvSpPr>
          <p:cNvPr id="106501" name="Text Box 5"/>
          <p:cNvSpPr txBox="1">
            <a:spLocks noChangeArrowheads="1"/>
          </p:cNvSpPr>
          <p:nvPr/>
        </p:nvSpPr>
        <p:spPr bwMode="auto">
          <a:xfrm>
            <a:off x="1979712" y="476672"/>
            <a:ext cx="6120407"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tr-TR" sz="2400" b="1" dirty="0" err="1"/>
              <a:t>Böttcher’in</a:t>
            </a:r>
            <a:r>
              <a:rPr lang="tr-TR" sz="2400" b="1" dirty="0"/>
              <a:t> kalbi – </a:t>
            </a:r>
            <a:r>
              <a:rPr lang="tr-TR" sz="2400" b="1" dirty="0" err="1"/>
              <a:t>Gelsdorf</a:t>
            </a:r>
            <a:r>
              <a:rPr lang="tr-TR" sz="2400" b="1" dirty="0"/>
              <a:t> fabrikası</a:t>
            </a:r>
          </a:p>
          <a:p>
            <a:pPr>
              <a:spcBef>
                <a:spcPct val="50000"/>
              </a:spcBef>
            </a:pPr>
            <a:endParaRPr lang="de-DE" sz="2400" dirty="0"/>
          </a:p>
        </p:txBody>
      </p:sp>
      <p:pic>
        <p:nvPicPr>
          <p:cNvPr id="106504" name="Picture 8" descr="Gelsdorf"/>
          <p:cNvPicPr>
            <a:picLocks noChangeAspect="1" noChangeArrowheads="1"/>
          </p:cNvPicPr>
          <p:nvPr/>
        </p:nvPicPr>
        <p:blipFill>
          <a:blip r:embed="rId3" cstate="print">
            <a:lum bright="6000" contrast="10000"/>
            <a:extLst>
              <a:ext uri="{28A0092B-C50C-407E-A947-70E740481C1C}">
                <a14:useLocalDpi xmlns:a14="http://schemas.microsoft.com/office/drawing/2010/main" val="0"/>
              </a:ext>
            </a:extLst>
          </a:blip>
          <a:srcRect/>
          <a:stretch>
            <a:fillRect/>
          </a:stretch>
        </p:blipFill>
        <p:spPr bwMode="auto">
          <a:xfrm>
            <a:off x="3059832" y="1852184"/>
            <a:ext cx="5621493" cy="3665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539750" y="1700213"/>
            <a:ext cx="3887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sp>
        <p:nvSpPr>
          <p:cNvPr id="239619" name="Text Box 3"/>
          <p:cNvSpPr txBox="1">
            <a:spLocks noChangeArrowheads="1"/>
          </p:cNvSpPr>
          <p:nvPr/>
        </p:nvSpPr>
        <p:spPr bwMode="auto">
          <a:xfrm>
            <a:off x="683568" y="4509120"/>
            <a:ext cx="604867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sz="2400" dirty="0"/>
              <a:t> </a:t>
            </a:r>
            <a:r>
              <a:rPr lang="tr-TR" sz="2400" dirty="0"/>
              <a:t>dünyadaki en modern kauçuk fabrikası</a:t>
            </a:r>
            <a:endParaRPr lang="en-US" sz="2400" dirty="0"/>
          </a:p>
          <a:p>
            <a:pPr>
              <a:spcBef>
                <a:spcPct val="50000"/>
              </a:spcBef>
              <a:buFontTx/>
              <a:buChar char="•"/>
            </a:pPr>
            <a:r>
              <a:rPr lang="de-DE" sz="2400" b="1" dirty="0"/>
              <a:t> </a:t>
            </a:r>
            <a:r>
              <a:rPr lang="tr-TR" sz="2400" dirty="0"/>
              <a:t>tüm </a:t>
            </a:r>
            <a:r>
              <a:rPr lang="tr-TR" sz="2400" dirty="0" err="1"/>
              <a:t>Böttcher</a:t>
            </a:r>
            <a:r>
              <a:rPr lang="tr-TR" sz="2400" dirty="0"/>
              <a:t> fabrikaları için üretim</a:t>
            </a:r>
            <a:r>
              <a:rPr lang="de-DE" sz="2400" b="1" dirty="0"/>
              <a:t> </a:t>
            </a:r>
          </a:p>
          <a:p>
            <a:pPr>
              <a:spcBef>
                <a:spcPct val="50000"/>
              </a:spcBef>
              <a:buFontTx/>
              <a:buChar char="•"/>
            </a:pPr>
            <a:r>
              <a:rPr lang="de-DE" sz="2400" dirty="0"/>
              <a:t> </a:t>
            </a:r>
            <a:r>
              <a:rPr lang="tr-TR" sz="2400" dirty="0"/>
              <a:t>sürekli ve güvenilir kauçuk kalitesi</a:t>
            </a:r>
            <a:endParaRPr lang="de-DE" sz="2400" dirty="0"/>
          </a:p>
        </p:txBody>
      </p:sp>
      <p:pic>
        <p:nvPicPr>
          <p:cNvPr id="8" name="Picture 115" descr="C:\Users\User\Documents\Arbeit\Bilder\blau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1483238"/>
            <a:ext cx="3387909" cy="273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4" descr="C:\Users\User\Documents\Arbeit\Bilder\grü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412776"/>
            <a:ext cx="3024336" cy="2887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5285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7188</TotalTime>
  <Words>1565</Words>
  <Application>Microsoft Office PowerPoint</Application>
  <PresentationFormat>Ekran Gösterisi (4:3)</PresentationFormat>
  <Paragraphs>353</Paragraphs>
  <Slides>69</Slides>
  <Notes>20</Notes>
  <HiddenSlides>0</HiddenSlides>
  <MMClips>0</MMClips>
  <ScaleCrop>false</ScaleCrop>
  <HeadingPairs>
    <vt:vector size="8" baseType="variant">
      <vt:variant>
        <vt:lpstr>Kullanılan Yazı Tipleri</vt:lpstr>
      </vt:variant>
      <vt:variant>
        <vt:i4>5</vt:i4>
      </vt:variant>
      <vt:variant>
        <vt:lpstr>Tema</vt:lpstr>
      </vt:variant>
      <vt:variant>
        <vt:i4>2</vt:i4>
      </vt:variant>
      <vt:variant>
        <vt:lpstr>Eklenmiş OLE Hizmet Programları</vt:lpstr>
      </vt:variant>
      <vt:variant>
        <vt:i4>2</vt:i4>
      </vt:variant>
      <vt:variant>
        <vt:lpstr>Slayt Başlıkları</vt:lpstr>
      </vt:variant>
      <vt:variant>
        <vt:i4>69</vt:i4>
      </vt:variant>
    </vt:vector>
  </HeadingPairs>
  <TitlesOfParts>
    <vt:vector size="78" baseType="lpstr">
      <vt:lpstr>Arial</vt:lpstr>
      <vt:lpstr>Calibri</vt:lpstr>
      <vt:lpstr>Cambria Math</vt:lpstr>
      <vt:lpstr>Times New Roman</vt:lpstr>
      <vt:lpstr>Wingdings</vt:lpstr>
      <vt:lpstr>Larissa</vt:lpstr>
      <vt:lpstr>Standarddesign</vt:lpstr>
      <vt:lpstr>MS Org Chart</vt:lpstr>
      <vt:lpstr>Adobe Acrobat Document</vt:lpstr>
      <vt:lpstr>PowerPoint Sunusu</vt:lpstr>
      <vt:lpstr>İçerik</vt:lpstr>
      <vt:lpstr> Böttcher 1725 yılında kuruldu –  290 yıllık bir başarı hikayesi  İlk merdane 1878 yılında üretildi –  Grafik endüstrisinde 130 yılı aşkın bir tecrübe…  </vt:lpstr>
      <vt:lpstr>PowerPoint Sunusu</vt:lpstr>
      <vt:lpstr>PowerPoint Sunusu</vt:lpstr>
      <vt:lpstr>PowerPoint Sunusu</vt:lpstr>
      <vt:lpstr>PowerPoint Sunusu</vt:lpstr>
      <vt:lpstr>PowerPoint Sunusu</vt:lpstr>
      <vt:lpstr>PowerPoint Sunusu</vt:lpstr>
      <vt:lpstr>PowerPoint Sunusu</vt:lpstr>
      <vt:lpstr>PowerPoint Sunusu</vt:lpstr>
      <vt:lpstr>Merdane kauçuğu</vt:lpstr>
      <vt:lpstr>Merdane kauçuğu</vt:lpstr>
      <vt:lpstr>Kauçuk bileşenleri</vt:lpstr>
      <vt:lpstr>Merdane kauçuğu</vt:lpstr>
      <vt:lpstr>PowerPoint Sunusu</vt:lpstr>
      <vt:lpstr>PowerPoint Sunusu</vt:lpstr>
      <vt:lpstr>Böttcher en modern  makina teknolojisini sunuyor</vt:lpstr>
      <vt:lpstr>PowerPoint Sunusu</vt:lpstr>
      <vt:lpstr>PowerPoint Sunusu</vt:lpstr>
      <vt:lpstr>PowerPoint Sunusu</vt:lpstr>
      <vt:lpstr>Kalite  kontrol</vt:lpstr>
      <vt:lpstr>PowerPoint Sunusu</vt:lpstr>
      <vt:lpstr>Kimya laboratuarı</vt:lpstr>
      <vt:lpstr>PowerPoint Sunusu</vt:lpstr>
      <vt:lpstr>PowerPoint Sunusu</vt:lpstr>
      <vt:lpstr>PowerPoint Sunusu</vt:lpstr>
      <vt:lpstr>PowerPoint Sunusu</vt:lpstr>
      <vt:lpstr>PowerPoint Sunusu</vt:lpstr>
      <vt:lpstr>PowerPoint Sunusu</vt:lpstr>
      <vt:lpstr>PowerPoint Sunusu</vt:lpstr>
      <vt:lpstr> Böttcher Türkiye 2007 yılında kuruldu   2013 yılındaki yatırımla Türkiye’de üretime başladı   2015 yılında Tuzla KOSB taşındı </vt:lpstr>
      <vt:lpstr>Üretim Kapasitesi</vt:lpstr>
      <vt:lpstr>Baskı Merdaneleri</vt:lpstr>
      <vt:lpstr>Merdanelerin Basitçe Şeması</vt:lpstr>
      <vt:lpstr>Baskı sürecinde merdanelerin görevleri;</vt:lpstr>
      <vt:lpstr>Merdanelerin Fonksiyonları</vt:lpstr>
      <vt:lpstr>Fiziksel Özellikleri</vt:lpstr>
      <vt:lpstr>Fiziksel Özellikleri</vt:lpstr>
      <vt:lpstr>Sertlik</vt:lpstr>
      <vt:lpstr>Fiziksel Özellikleri</vt:lpstr>
      <vt:lpstr>Fiziksel Özellikleri</vt:lpstr>
      <vt:lpstr>Fiziksel Özellikleri</vt:lpstr>
      <vt:lpstr>Fiziksel Özellikleri - Yüzey</vt:lpstr>
      <vt:lpstr>Ofset baskı merdanelerinden beklenti ve gereksinimler</vt:lpstr>
      <vt:lpstr>Kimyasal Özellikleri</vt:lpstr>
      <vt:lpstr>Kimyasal Stabilite ve Merdanede Şişme-Büzülme </vt:lpstr>
      <vt:lpstr>Merdane Şişmesinin Ofset Baskı Sürecine Etkileri</vt:lpstr>
      <vt:lpstr>Merdane Şişmesinin Ofset Baskı Sürecine Etkileri</vt:lpstr>
      <vt:lpstr>Merdane Büzülmesinin Ofset Baskı Sürecine Etkileri</vt:lpstr>
      <vt:lpstr>Merdane Büzülmesinin Ofset Baskı Sürecine Etkileri</vt:lpstr>
      <vt:lpstr>Merdane Ayarları</vt:lpstr>
      <vt:lpstr>PowerPoint Sunusu</vt:lpstr>
      <vt:lpstr>Merdane Bakımı</vt:lpstr>
      <vt:lpstr>PowerPoint Sunusu</vt:lpstr>
      <vt:lpstr>Mechanische Beschädigung: durch fehlerhaft  eingespannte Druckplatte</vt:lpstr>
      <vt:lpstr>Mechanische Beschädigung: durch fehlerhaft  eingespannte Druckplatte</vt:lpstr>
      <vt:lpstr>Mechanische Beschädigung: durch bspw. Aufschlag- oder Transportbeschädigung</vt:lpstr>
      <vt:lpstr>Mechanische Beschädigung: durch bspw. falsch eingespannte  Druckplatte oder eingetrocknete Farbpartikel</vt:lpstr>
      <vt:lpstr>Mechanische Beschädigung: durch bspw. Einschnitt</vt:lpstr>
      <vt:lpstr>PowerPoint Sunusu</vt:lpstr>
      <vt:lpstr>PowerPoint Sunusu</vt:lpstr>
      <vt:lpstr>Mechanische / dynamische Beschädigung: durch absolutes Überpressen, ggf. nach vorhergehendem Schrumpfen des Walzenbezugs</vt:lpstr>
      <vt:lpstr>Chemisch / mechanische  Beschädigung: Ausrupfungen/Abrasion durch vorhergehendes Quellen aufgrund aggressiver Medien</vt:lpstr>
      <vt:lpstr>Chemische /mechanische Beschädigung: Quellen der Walzen durch aggressive Medien vor dem Abstellen der Maschine. Folge : Ausriss von Gummipartikeln bei Wiederanlauf der Maschine</vt:lpstr>
      <vt:lpstr>Produktionsfehler: Haftungsschwäche</vt:lpstr>
      <vt:lpstr>Produktionsfehler: Einfallstelle durch Fertigungsfehler</vt:lpstr>
      <vt:lpstr>Produktionsfehler: Fehlstelle durch Fremdkörper in der Gummimischung </vt:lpstr>
      <vt:lpstr>PowerPoint Sunusu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Pfeil, Thorsten</dc:creator>
  <cp:lastModifiedBy>Karaca, Ozan</cp:lastModifiedBy>
  <cp:revision>239</cp:revision>
  <cp:lastPrinted>2014-04-22T11:56:05Z</cp:lastPrinted>
  <dcterms:created xsi:type="dcterms:W3CDTF">2012-10-01T07:57:57Z</dcterms:created>
  <dcterms:modified xsi:type="dcterms:W3CDTF">2017-12-11T13:17:28Z</dcterms:modified>
</cp:coreProperties>
</file>